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90" r:id="rId3"/>
    <p:sldId id="287" r:id="rId4"/>
    <p:sldId id="288" r:id="rId5"/>
    <p:sldId id="259" r:id="rId6"/>
    <p:sldId id="269" r:id="rId7"/>
    <p:sldId id="270" r:id="rId8"/>
    <p:sldId id="271" r:id="rId9"/>
    <p:sldId id="275" r:id="rId10"/>
    <p:sldId id="272" r:id="rId11"/>
    <p:sldId id="273" r:id="rId12"/>
    <p:sldId id="276" r:id="rId13"/>
    <p:sldId id="277" r:id="rId14"/>
    <p:sldId id="278" r:id="rId15"/>
    <p:sldId id="279" r:id="rId16"/>
    <p:sldId id="280" r:id="rId17"/>
    <p:sldId id="281" r:id="rId18"/>
    <p:sldId id="282" r:id="rId19"/>
    <p:sldId id="283" r:id="rId20"/>
    <p:sldId id="289"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62" autoAdjust="0"/>
  </p:normalViewPr>
  <p:slideViewPr>
    <p:cSldViewPr>
      <p:cViewPr varScale="1">
        <p:scale>
          <a:sx n="50" d="100"/>
          <a:sy n="50" d="100"/>
        </p:scale>
        <p:origin x="-1685"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4FE3D-FB03-495D-A991-B9F3D14C4473}" type="datetimeFigureOut">
              <a:rPr lang="en-US" smtClean="0"/>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2C211-5BEA-4E4E-9409-48663C577EBB}" type="slidenum">
              <a:rPr lang="en-US" smtClean="0"/>
              <a:t>‹#›</a:t>
            </a:fld>
            <a:endParaRPr lang="en-US"/>
          </a:p>
        </p:txBody>
      </p:sp>
    </p:spTree>
    <p:extLst>
      <p:ext uri="{BB962C8B-B14F-4D97-AF65-F5344CB8AC3E}">
        <p14:creationId xmlns:p14="http://schemas.microsoft.com/office/powerpoint/2010/main" val="408037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erroirsecurity.com/?p=71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tiverevegetation.org/learn/manual/ch_5.aspx"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news.rice.edu/2012/03/22/cooking-better-biochar-study-improves-recipe-for-soil-additive/" TargetMode="External"/><Relationship Id="rId5" Type="http://schemas.openxmlformats.org/officeDocument/2006/relationships/hyperlink" Target="http://www.nrcc.cornell.edu/climate_change/climate_ny.pdf" TargetMode="External"/><Relationship Id="rId4" Type="http://schemas.openxmlformats.org/officeDocument/2006/relationships/hyperlink" Target="http://web.pppmb.cals.cornell.edu/seem/magarey/Vinesite/avail.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eeis.usda.gov/web/crisprojectpages/0223782-multi-state-evaluation-of-winegrape-cultivars-and-clone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winesandvines.com/template.cfm?content=113933&amp;section=featur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rec.vaes.vt.edu/alson-h-smith/grapes/viticulture/extension/growers/documents/composting-grape-pomac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2338" y="4343400"/>
            <a:ext cx="6033323" cy="4114800"/>
          </a:xfrm>
        </p:spPr>
        <p:txBody>
          <a:bodyPr/>
          <a:lstStyle/>
          <a:p>
            <a:endParaRPr lang="en-US" dirty="0"/>
          </a:p>
        </p:txBody>
      </p:sp>
      <p:sp>
        <p:nvSpPr>
          <p:cNvPr id="4" name="Slide Number Placeholder 3"/>
          <p:cNvSpPr>
            <a:spLocks noGrp="1"/>
          </p:cNvSpPr>
          <p:nvPr>
            <p:ph type="sldNum" sz="quarter" idx="10"/>
          </p:nvPr>
        </p:nvSpPr>
        <p:spPr/>
        <p:txBody>
          <a:bodyPr/>
          <a:lstStyle/>
          <a:p>
            <a:fld id="{7B906A3F-C8CD-481A-9EF0-05984C4225E3}" type="slidenum">
              <a:rPr lang="en-US" smtClean="0"/>
              <a:t>2</a:t>
            </a:fld>
            <a:endParaRPr lang="en-US"/>
          </a:p>
        </p:txBody>
      </p:sp>
    </p:spTree>
    <p:extLst>
      <p:ext uri="{BB962C8B-B14F-4D97-AF65-F5344CB8AC3E}">
        <p14:creationId xmlns:p14="http://schemas.microsoft.com/office/powerpoint/2010/main" val="41916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13</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http://terroirsecurity.com/?</a:t>
            </a:r>
            <a:r>
              <a:rPr lang="en-US" dirty="0" smtClean="0">
                <a:hlinkClick r:id="rId3"/>
              </a:rPr>
              <a:t>p=712</a:t>
            </a:r>
            <a:r>
              <a:rPr lang="en-US" dirty="0" smtClean="0"/>
              <a:t> </a:t>
            </a:r>
            <a:endParaRPr lang="en-US" dirty="0"/>
          </a:p>
        </p:txBody>
      </p:sp>
      <p:sp>
        <p:nvSpPr>
          <p:cNvPr id="4" name="Slide Number Placeholder 3"/>
          <p:cNvSpPr>
            <a:spLocks noGrp="1"/>
          </p:cNvSpPr>
          <p:nvPr>
            <p:ph type="sldNum" sz="quarter" idx="10"/>
          </p:nvPr>
        </p:nvSpPr>
        <p:spPr/>
        <p:txBody>
          <a:bodyPr/>
          <a:lstStyle/>
          <a:p>
            <a:fld id="{FEE6F987-4603-4DBB-B64C-754C4B47D423}" type="slidenum">
              <a:rPr lang="en-US" smtClean="0"/>
              <a:t>14</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15</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16</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http://soils.usda.gov/sqi/assessment/files/bulk_density_sq_physical_indicator_sheet.pdf</a:t>
            </a:r>
          </a:p>
        </p:txBody>
      </p:sp>
      <p:sp>
        <p:nvSpPr>
          <p:cNvPr id="4" name="Slide Number Placeholder 3"/>
          <p:cNvSpPr>
            <a:spLocks noGrp="1"/>
          </p:cNvSpPr>
          <p:nvPr>
            <p:ph type="sldNum" sz="quarter" idx="10"/>
          </p:nvPr>
        </p:nvSpPr>
        <p:spPr/>
        <p:txBody>
          <a:bodyPr/>
          <a:lstStyle/>
          <a:p>
            <a:fld id="{FEE6F987-4603-4DBB-B64C-754C4B47D423}" type="slidenum">
              <a:rPr lang="en-US" smtClean="0"/>
              <a:t>17</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18</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19</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5</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6</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762000"/>
            <a:ext cx="4572000" cy="3429000"/>
          </a:xfrm>
        </p:spPr>
      </p:sp>
      <p:sp>
        <p:nvSpPr>
          <p:cNvPr id="3" name="Notes Placeholder 2"/>
          <p:cNvSpPr>
            <a:spLocks noGrp="1"/>
          </p:cNvSpPr>
          <p:nvPr>
            <p:ph type="body" idx="1"/>
          </p:nvPr>
        </p:nvSpPr>
        <p:spPr>
          <a:xfrm>
            <a:off x="762000" y="4343400"/>
            <a:ext cx="5486400" cy="4114800"/>
          </a:xfrm>
        </p:spPr>
        <p:txBody>
          <a:bodyPr/>
          <a:lstStyle/>
          <a:p>
            <a:r>
              <a:rPr lang="en-US" dirty="0">
                <a:hlinkClick r:id="rId3"/>
              </a:rPr>
              <a:t>http://</a:t>
            </a:r>
            <a:r>
              <a:rPr lang="en-US" dirty="0" smtClean="0">
                <a:hlinkClick r:id="rId3"/>
              </a:rPr>
              <a:t>www.nativerevegetation.org/learn/manual/ch_5.aspx</a:t>
            </a:r>
            <a:endParaRPr lang="en-US" dirty="0" smtClean="0"/>
          </a:p>
          <a:p>
            <a:endParaRPr lang="en-US" dirty="0"/>
          </a:p>
          <a:p>
            <a:r>
              <a:rPr lang="en-US" dirty="0">
                <a:hlinkClick r:id="rId4"/>
              </a:rPr>
              <a:t>http://</a:t>
            </a:r>
            <a:r>
              <a:rPr lang="en-US" dirty="0" smtClean="0">
                <a:hlinkClick r:id="rId4"/>
              </a:rPr>
              <a:t>web.pppmb.cals.cornell.edu/seem/magarey/Vinesite/avail.htm</a:t>
            </a:r>
            <a:endParaRPr lang="en-US" dirty="0" smtClean="0"/>
          </a:p>
          <a:p>
            <a:endParaRPr lang="en-US" dirty="0"/>
          </a:p>
          <a:p>
            <a:r>
              <a:rPr lang="en-US" dirty="0">
                <a:hlinkClick r:id="rId5"/>
              </a:rPr>
              <a:t>http://</a:t>
            </a:r>
            <a:r>
              <a:rPr lang="en-US" dirty="0" smtClean="0">
                <a:hlinkClick r:id="rId5"/>
              </a:rPr>
              <a:t>www.nrcc.cornell.edu/climate_change/climate_ny.pdf</a:t>
            </a:r>
            <a:endParaRPr lang="en-US" dirty="0" smtClean="0"/>
          </a:p>
          <a:p>
            <a:endParaRPr lang="en-US" dirty="0"/>
          </a:p>
          <a:p>
            <a:r>
              <a:rPr lang="en-US" dirty="0">
                <a:hlinkClick r:id="rId6"/>
              </a:rPr>
              <a:t>http://news.rice.edu/2012/03/22/cooking-better-biochar-study-improves-recipe-for-soil-additive</a:t>
            </a:r>
            <a:r>
              <a:rPr lang="en-US" dirty="0" smtClean="0">
                <a:hlinkClick r:id="rId6"/>
              </a:rPr>
              <a:t>/</a:t>
            </a:r>
            <a:endParaRPr lang="en-US" dirty="0" smtClean="0"/>
          </a:p>
          <a:p>
            <a:endParaRPr lang="en-US" dirty="0"/>
          </a:p>
          <a:p>
            <a:endParaRPr lang="en-US" dirty="0" smtClean="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EE6F987-4603-4DBB-B64C-754C4B47D423}" type="slidenum">
              <a:rPr lang="en-US" smtClean="0"/>
              <a:t>7</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t>
            </a:r>
            <a:r>
              <a:rPr lang="en-US" dirty="0" smtClean="0">
                <a:hlinkClick r:id="rId3"/>
              </a:rPr>
              <a:t>www.reeis.usda.gov/web/crisprojectpages/0223782-multi-state-evaluation-of-winegrape-cultivars-and-clones.html</a:t>
            </a:r>
            <a:endParaRPr lang="en-US" dirty="0" smtClean="0"/>
          </a:p>
          <a:p>
            <a:endParaRPr lang="en-US" dirty="0" smtClean="0"/>
          </a:p>
          <a:p>
            <a:r>
              <a:rPr lang="en-US" dirty="0">
                <a:hlinkClick r:id="rId4"/>
              </a:rPr>
              <a:t>http://</a:t>
            </a:r>
            <a:r>
              <a:rPr lang="en-US" dirty="0" smtClean="0">
                <a:hlinkClick r:id="rId4"/>
              </a:rPr>
              <a:t>www.winesandvines.com/template.cfm?content=113933&amp;section=features</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FEE6F987-4603-4DBB-B64C-754C4B47D423}" type="slidenum">
              <a:rPr lang="en-US" smtClean="0"/>
              <a:t>8</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9</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t>
            </a:r>
            <a:r>
              <a:rPr lang="en-US" dirty="0" smtClean="0">
                <a:hlinkClick r:id="rId3"/>
              </a:rPr>
              <a:t>www.arec.vaes.vt.edu/alson-h-smith/grapes/viticulture/extension/growers/documents/composting-grape-pomace.pdf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EE6F987-4603-4DBB-B64C-754C4B47D423}" type="slidenum">
              <a:rPr lang="en-US" smtClean="0"/>
              <a:t>10</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11</a:t>
            </a:fld>
            <a:endParaRPr lang="en-US"/>
          </a:p>
        </p:txBody>
      </p:sp>
    </p:spTree>
    <p:extLst>
      <p:ext uri="{BB962C8B-B14F-4D97-AF65-F5344CB8AC3E}">
        <p14:creationId xmlns:p14="http://schemas.microsoft.com/office/powerpoint/2010/main" val="285675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987-4603-4DBB-B64C-754C4B47D423}" type="slidenum">
              <a:rPr lang="en-US" smtClean="0"/>
              <a:t>12</a:t>
            </a:fld>
            <a:endParaRPr lang="en-US"/>
          </a:p>
        </p:txBody>
      </p:sp>
    </p:spTree>
    <p:extLst>
      <p:ext uri="{BB962C8B-B14F-4D97-AF65-F5344CB8AC3E}">
        <p14:creationId xmlns:p14="http://schemas.microsoft.com/office/powerpoint/2010/main" val="285675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21617-69EE-46D7-B8E6-8DA96D13581C}"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128924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21617-69EE-46D7-B8E6-8DA96D13581C}"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74442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21617-69EE-46D7-B8E6-8DA96D13581C}"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120878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21617-69EE-46D7-B8E6-8DA96D13581C}"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32630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21617-69EE-46D7-B8E6-8DA96D13581C}"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18489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21617-69EE-46D7-B8E6-8DA96D13581C}"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249169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21617-69EE-46D7-B8E6-8DA96D13581C}" type="datetimeFigureOut">
              <a:rPr lang="en-US" smtClean="0"/>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243905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21617-69EE-46D7-B8E6-8DA96D13581C}" type="datetimeFigureOut">
              <a:rPr lang="en-US" smtClean="0"/>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337429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21617-69EE-46D7-B8E6-8DA96D13581C}" type="datetimeFigureOut">
              <a:rPr lang="en-US" smtClean="0"/>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157986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21617-69EE-46D7-B8E6-8DA96D13581C}"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188062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21617-69EE-46D7-B8E6-8DA96D13581C}"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8AFA2-94BF-4780-9028-394505FA9565}" type="slidenum">
              <a:rPr lang="en-US" smtClean="0"/>
              <a:t>‹#›</a:t>
            </a:fld>
            <a:endParaRPr lang="en-US"/>
          </a:p>
        </p:txBody>
      </p:sp>
    </p:spTree>
    <p:extLst>
      <p:ext uri="{BB962C8B-B14F-4D97-AF65-F5344CB8AC3E}">
        <p14:creationId xmlns:p14="http://schemas.microsoft.com/office/powerpoint/2010/main" val="424610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21617-69EE-46D7-B8E6-8DA96D13581C}" type="datetimeFigureOut">
              <a:rPr lang="en-US" smtClean="0"/>
              <a:t>9/23/2014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8AFA2-94BF-4780-9028-394505FA9565}" type="slidenum">
              <a:rPr lang="en-US" smtClean="0"/>
              <a:t>‹#›</a:t>
            </a:fld>
            <a:endParaRPr lang="en-US"/>
          </a:p>
        </p:txBody>
      </p:sp>
    </p:spTree>
    <p:extLst>
      <p:ext uri="{BB962C8B-B14F-4D97-AF65-F5344CB8AC3E}">
        <p14:creationId xmlns:p14="http://schemas.microsoft.com/office/powerpoint/2010/main" val="336392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gwrdc.com.au/wp-content/uploads/2013/01/NWG-06-01-Theme-2.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1TOZszktn_nrVM&amp;tbnid=-NsrC29eAni_9M:&amp;ved=0CAUQjRw&amp;url=http://www.wri.org/project/eutrophication/about/sources&amp;ei=rAaIUZHdGIPT0wGW5YFo&amp;bvm=bv.45960087,d.dmQ&amp;psig=AFQjCNEf_kL3QPAwpm6KsknVFHV8CiDbgA&amp;ust=136795544403437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IoTZR7jHXL8euM&amp;tbnid=pIcOLZ3faDBeRM:&amp;ved=0CAUQjRw&amp;url=http://lergp.org/year-planting/nutrient-management&amp;ei=QjuYUYe8Aqj00gGWooDgBA&amp;bvm=bv.46751780,d.dmg&amp;psig=AFQjCNF27OK1TMvkz1e1vcEJML3asWpJCQ&amp;ust=136901751753660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gwrdc.com.au/wp-content/uploads/2013/01/NWG-06-01-Theme-2.pdf"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IgFlM4dyZHOlMM&amp;tbnid=CRjosfzQj8eTvM:&amp;ved=0CAUQjRw&amp;url=http://www.winesandvines.com/template.cfm?section=news&amp;content=56985&amp;ei=oc6YUa6QCIng0QGpvoHYDQ&amp;psig=AFQjCNFiCvH6QqyJZHRQq8fsKbrg4KCBgQ&amp;ust=136905519765523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url?sa=i&amp;rct=j&amp;q=&amp;esrc=s&amp;frm=1&amp;source=images&amp;cd=&amp;cad=rja&amp;docid=YmsUtg7987KKkM&amp;tbnid=LmXBEyMxstx_mM:&amp;ved=0CAUQjRw&amp;url=http://landscaperesource.com/resources/general/soil-compaction-landscape/&amp;ei=FNCYUfCgDYXG4AOM6oCgCw&amp;bvm=bv.46751780,d.dmQ&amp;psig=AFQjCNE-xcxzmgg1LgPp0K7qKc5x5FSD4g&amp;ust=1369055482435313" TargetMode="Externa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HIyeaGH3-hcYBM&amp;tbnid=4jNDRhl3PyeGJM:&amp;ved=0CAUQjRw&amp;url=http://www.extension.org/pages/65269/soil-ph-in-vineyards&amp;ei=njiYUe_kNsPf0gGOvoDoDA&amp;bvm=bv.46751780,d.dmQ&amp;psig=AFQjCNFx_B-M4T4B20Bn1S7st4T9KQJPKA&amp;ust=136901685744953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dL9KG2kzKpY9M&amp;tbnid=KFm2RK-ndt1GZM:&amp;ved=0CAUQjRw&amp;url=http://www.agf.gov.bc.ca/pesticides/c_2.htm&amp;ei=nySYUcSPOOLs0QHNw4HIBQ&amp;bvm=bv.46751780,d.dmQ&amp;psig=AFQjCNFGBWIh9_8ggjRglZYS3LoKeEoA9A&amp;ust=136901165985383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vIjEE4mdWlSqUM&amp;tbnid=iBOyhkWDOTxHKM:&amp;ved=0CAUQjRw&amp;url=http://www.water.siemens.com/en/products/activated_carbon/granular_activated_carbon_gac/Pages/aquacarb1240catcarbon.aspx&amp;ei=zEAOUq7HIrT54APv5oHgCw&amp;bvm=bv.50768961,d.aWc&amp;psig=AFQjCNFCvzsCJNVlEwQw-8-gkEFnu3YpcA&amp;ust=1376752078228261" TargetMode="External"/><Relationship Id="rId5" Type="http://schemas.openxmlformats.org/officeDocument/2006/relationships/image" Target="../media/image4.jpeg"/><Relationship Id="rId4" Type="http://schemas.openxmlformats.org/officeDocument/2006/relationships/hyperlink" Target="http://www.google.com/url?sa=i&amp;rct=j&amp;q=&amp;esrc=s&amp;frm=1&amp;source=images&amp;cd=&amp;cad=rja&amp;docid=AyNHMCIx_VeadM&amp;tbnid=xcPMBw16LEQp-M:&amp;ved=0CAUQjRw&amp;url=http://commons.wikimedia.org/wiki/File:Charcoal_Briquette.JPG&amp;ei=CEAOUvufO-rc4AOw_IEI&amp;bvm=bv.50768961,d.aWc&amp;psig=AFQjCNGeZj1RXQRsSSQqKulODNCPf3K_hA&amp;ust=137675198462325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docid=1eo2hK-FGxpW8M&amp;tbnid=wXMNHUjHFVaQ_M:&amp;ved=0CAUQjRw&amp;url=http://pavineco.com/finger-lakes-riesling-2011/&amp;ei=x2yaUcXLHNS84APD6YCwDA&amp;bvm=bv.46751780,d.dmg&amp;psig=AFQjCNHmHZN-2wNd5D_GjXaQMyuaVc_0uQ&amp;ust=1369161266009558"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RIPMYK4qGCQ_7M&amp;tbnid=e2Ag18mfWibJDM:&amp;ved=0CAUQjRw&amp;url=http://enobytes.com/2012/11/21/2012-harvest-predict-quality/&amp;ei=4EGYUc-mEPOx4APfk4G4Ag&amp;bvm=bv.46751780,d.dmg&amp;psig=AFQjCNEeeGjXqtsVjH06ESmWtbmGu5XbLg&amp;ust=13690191676474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Stefano_Lubiana_Pinot_Noir_ferment_vintage_2010.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thefiftybest.com/content/divine_wine/wines_of_the_northeast/images/finger_lakes_vineyards.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bwMode="auto">
          <a:xfrm>
            <a:off x="1" y="0"/>
            <a:ext cx="9144000" cy="6858001"/>
          </a:xfrm>
          <a:prstGeom prst="rect">
            <a:avLst/>
          </a:prstGeom>
          <a:noFill/>
        </p:spPr>
      </p:pic>
      <p:sp>
        <p:nvSpPr>
          <p:cNvPr id="9" name="Title 1"/>
          <p:cNvSpPr txBox="1">
            <a:spLocks/>
          </p:cNvSpPr>
          <p:nvPr/>
        </p:nvSpPr>
        <p:spPr>
          <a:xfrm>
            <a:off x="1752600" y="5181600"/>
            <a:ext cx="5486400" cy="1981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4">
                    <a:lumMod val="50000"/>
                  </a:schemeClr>
                </a:solidFill>
                <a:latin typeface="Bookman Old Style" pitchFamily="18" charset="0"/>
              </a:rPr>
              <a:t>Biochar Use for </a:t>
            </a:r>
          </a:p>
          <a:p>
            <a:r>
              <a:rPr lang="en-US" sz="3200" b="1" dirty="0" smtClean="0">
                <a:solidFill>
                  <a:srgbClr val="003300"/>
                </a:solidFill>
                <a:latin typeface="Lucida Calligraphy" pitchFamily="66" charset="0"/>
              </a:rPr>
              <a:t>Finger </a:t>
            </a:r>
            <a:r>
              <a:rPr lang="en-US" sz="3200" b="1" dirty="0">
                <a:solidFill>
                  <a:srgbClr val="003300"/>
                </a:solidFill>
                <a:latin typeface="Lucida Calligraphy" pitchFamily="66" charset="0"/>
              </a:rPr>
              <a:t>Lakes </a:t>
            </a:r>
            <a:endParaRPr lang="en-US" sz="3200" b="1" dirty="0" smtClean="0">
              <a:solidFill>
                <a:srgbClr val="003300"/>
              </a:solidFill>
              <a:latin typeface="Lucida Calligraphy" pitchFamily="66" charset="0"/>
            </a:endParaRPr>
          </a:p>
          <a:p>
            <a:r>
              <a:rPr lang="en-US" sz="3200" b="1" dirty="0" smtClean="0">
                <a:solidFill>
                  <a:schemeClr val="accent4">
                    <a:lumMod val="50000"/>
                  </a:schemeClr>
                </a:solidFill>
                <a:latin typeface="Bookman Old Style" pitchFamily="18" charset="0"/>
              </a:rPr>
              <a:t>Vineyards</a:t>
            </a:r>
          </a:p>
          <a:p>
            <a:endParaRPr lang="en-US" sz="3200" dirty="0">
              <a:solidFill>
                <a:schemeClr val="accent3">
                  <a:lumMod val="75000"/>
                </a:schemeClr>
              </a:solidFill>
              <a:latin typeface="Lucida Calligraphy" pitchFamily="66" charset="0"/>
            </a:endParaRPr>
          </a:p>
        </p:txBody>
      </p:sp>
      <p:pic>
        <p:nvPicPr>
          <p:cNvPr id="6" name="Picture 5" descr="flb logo.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19" y="6172200"/>
            <a:ext cx="2517296" cy="661830"/>
          </a:xfrm>
          <a:prstGeom prst="rect">
            <a:avLst/>
          </a:prstGeom>
          <a:solidFill>
            <a:schemeClr val="bg1"/>
          </a:solidFill>
        </p:spPr>
      </p:pic>
      <p:sp>
        <p:nvSpPr>
          <p:cNvPr id="7" name="Title 1"/>
          <p:cNvSpPr txBox="1">
            <a:spLocks/>
          </p:cNvSpPr>
          <p:nvPr/>
        </p:nvSpPr>
        <p:spPr>
          <a:xfrm>
            <a:off x="762000" y="1524000"/>
            <a:ext cx="5486400" cy="9144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4">
                    <a:lumMod val="50000"/>
                  </a:schemeClr>
                </a:solidFill>
                <a:latin typeface="Bookman Old Style" pitchFamily="18" charset="0"/>
              </a:rPr>
              <a:t>The </a:t>
            </a:r>
            <a:r>
              <a:rPr lang="en-US" sz="3200" b="1" dirty="0" err="1" smtClean="0">
                <a:solidFill>
                  <a:schemeClr val="accent4">
                    <a:lumMod val="50000"/>
                  </a:schemeClr>
                </a:solidFill>
                <a:latin typeface="Bookman Old Style" pitchFamily="18" charset="0"/>
              </a:rPr>
              <a:t>DeVine</a:t>
            </a:r>
            <a:r>
              <a:rPr lang="en-US" sz="3200" b="1" dirty="0" smtClean="0">
                <a:solidFill>
                  <a:schemeClr val="accent4">
                    <a:lumMod val="50000"/>
                  </a:schemeClr>
                </a:solidFill>
                <a:latin typeface="Bookman Old Style" pitchFamily="18" charset="0"/>
              </a:rPr>
              <a:t> Char Project </a:t>
            </a:r>
          </a:p>
        </p:txBody>
      </p:sp>
    </p:spTree>
    <p:extLst>
      <p:ext uri="{BB962C8B-B14F-4D97-AF65-F5344CB8AC3E}">
        <p14:creationId xmlns:p14="http://schemas.microsoft.com/office/powerpoint/2010/main" val="19621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upload.wikimedia.org/wikipedia/commons/3/33/Pomace_in_the_vineyard_after_pressing.jpg"/>
          <p:cNvPicPr>
            <a:picLocks noChangeAspect="1" noChangeArrowheads="1"/>
          </p:cNvPicPr>
          <p:nvPr/>
        </p:nvPicPr>
        <p:blipFill>
          <a:blip r:embed="rId3" cstate="print"/>
          <a:srcRect/>
          <a:stretch>
            <a:fillRect/>
          </a:stretch>
        </p:blipFill>
        <p:spPr bwMode="auto">
          <a:xfrm>
            <a:off x="0" y="889861"/>
            <a:ext cx="9144000" cy="6044339"/>
          </a:xfrm>
          <a:prstGeom prst="rect">
            <a:avLst/>
          </a:prstGeom>
          <a:noFill/>
          <a:ln w="38100">
            <a:noFill/>
          </a:ln>
        </p:spPr>
      </p:pic>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Bookman Old Style" pitchFamily="18" charset="0"/>
              </a:rPr>
              <a:t>6</a:t>
            </a:r>
            <a:r>
              <a:rPr lang="en-US" b="1" dirty="0" smtClean="0">
                <a:solidFill>
                  <a:schemeClr val="bg1"/>
                </a:solidFill>
                <a:latin typeface="Bookman Old Style" pitchFamily="18" charset="0"/>
              </a:rPr>
              <a:t>. Improve Pomace Compost</a:t>
            </a:r>
            <a:endParaRPr lang="en-US" dirty="0">
              <a:solidFill>
                <a:schemeClr val="bg1"/>
              </a:solidFill>
            </a:endParaRPr>
          </a:p>
        </p:txBody>
      </p:sp>
      <p:sp>
        <p:nvSpPr>
          <p:cNvPr id="7" name="Rectangle 6"/>
          <p:cNvSpPr/>
          <p:nvPr/>
        </p:nvSpPr>
        <p:spPr>
          <a:xfrm>
            <a:off x="153572" y="4648200"/>
            <a:ext cx="8838028" cy="2185214"/>
          </a:xfrm>
          <a:prstGeom prst="rect">
            <a:avLst/>
          </a:prstGeom>
          <a:solidFill>
            <a:schemeClr val="accent4">
              <a:lumMod val="20000"/>
              <a:lumOff val="80000"/>
            </a:schemeClr>
          </a:solidFill>
        </p:spPr>
        <p:txBody>
          <a:bodyPr wrap="square">
            <a:spAutoFit/>
          </a:bodyPr>
          <a:lstStyle/>
          <a:p>
            <a:r>
              <a:rPr lang="en-US" sz="2000" b="1" dirty="0" smtClean="0">
                <a:solidFill>
                  <a:schemeClr val="accent4">
                    <a:lumMod val="50000"/>
                  </a:schemeClr>
                </a:solidFill>
                <a:latin typeface="Bookman Old Style" pitchFamily="18" charset="0"/>
              </a:rPr>
              <a:t>Grape pomace has significant nutrient content and is often applied to vineyards after composting.  However it is generally very acidic which may not be good for acidic soils.  Low pH also slows down decomposition.  Also significant nutrients leach out and are lost during composting.</a:t>
            </a:r>
          </a:p>
          <a:p>
            <a:pPr marL="342900" indent="-342900">
              <a:buFont typeface="Arial" pitchFamily="34" charset="0"/>
              <a:buChar char="•"/>
            </a:pPr>
            <a:r>
              <a:rPr lang="en-US" b="1" dirty="0" smtClean="0">
                <a:solidFill>
                  <a:schemeClr val="accent4">
                    <a:lumMod val="50000"/>
                  </a:schemeClr>
                </a:solidFill>
                <a:latin typeface="Bookman Old Style" pitchFamily="18" charset="0"/>
              </a:rPr>
              <a:t>Adding biochar will likely improve pH, facilitate composting and reduce leaching.</a:t>
            </a:r>
          </a:p>
        </p:txBody>
      </p:sp>
      <p:sp>
        <p:nvSpPr>
          <p:cNvPr id="4" name="Rectangle 1"/>
          <p:cNvSpPr>
            <a:spLocks noChangeArrowheads="1"/>
          </p:cNvSpPr>
          <p:nvPr/>
        </p:nvSpPr>
        <p:spPr bwMode="auto">
          <a:xfrm>
            <a:off x="1093788" y="2466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5147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Bookman Old Style" pitchFamily="18" charset="0"/>
              </a:rPr>
              <a:t>7</a:t>
            </a:r>
            <a:r>
              <a:rPr lang="en-US" b="1" dirty="0" smtClean="0">
                <a:solidFill>
                  <a:schemeClr val="bg1"/>
                </a:solidFill>
                <a:latin typeface="Bookman Old Style" pitchFamily="18" charset="0"/>
              </a:rPr>
              <a:t>. Improve Microbial Activity</a:t>
            </a:r>
            <a:endParaRPr lang="en-US" dirty="0">
              <a:solidFill>
                <a:schemeClr val="bg1"/>
              </a:solidFill>
            </a:endParaRPr>
          </a:p>
        </p:txBody>
      </p:sp>
      <p:sp>
        <p:nvSpPr>
          <p:cNvPr id="6" name="Rectangle 5"/>
          <p:cNvSpPr/>
          <p:nvPr/>
        </p:nvSpPr>
        <p:spPr>
          <a:xfrm>
            <a:off x="152400" y="4618672"/>
            <a:ext cx="8915400" cy="1477328"/>
          </a:xfrm>
          <a:prstGeom prst="rect">
            <a:avLst/>
          </a:prstGeom>
          <a:solidFill>
            <a:schemeClr val="accent4">
              <a:lumMod val="20000"/>
              <a:lumOff val="80000"/>
            </a:schemeClr>
          </a:solidFill>
        </p:spPr>
        <p:txBody>
          <a:bodyPr wrap="square">
            <a:spAutoFit/>
          </a:bodyPr>
          <a:lstStyle/>
          <a:p>
            <a:r>
              <a:rPr lang="en-US" b="1" dirty="0" smtClean="0">
                <a:solidFill>
                  <a:schemeClr val="accent4">
                    <a:lumMod val="50000"/>
                  </a:schemeClr>
                </a:solidFill>
                <a:latin typeface="Bookman Old Style" pitchFamily="18" charset="0"/>
              </a:rPr>
              <a:t>Healthy microbial activity in soils improves pest resistance. Biochar has been shown to have a significant positive effect on soil microbial activity.  In one vineyard study biochar increased the ratio of beneficial parasitic nematodes &amp; fungi to bacteria ratios which is likely to reduce the incidence of disease in vineyards.</a:t>
            </a:r>
          </a:p>
        </p:txBody>
      </p:sp>
      <p:pic>
        <p:nvPicPr>
          <p:cNvPr id="18434" name="Picture 2" descr="http://soils.usda.gov/sqi/concepts/soil_biology/images/A-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2" t="2793" r="5017" b="22785"/>
          <a:stretch/>
        </p:blipFill>
        <p:spPr bwMode="auto">
          <a:xfrm>
            <a:off x="838201" y="1125415"/>
            <a:ext cx="7848600" cy="3231255"/>
          </a:xfrm>
          <a:prstGeom prst="rect">
            <a:avLst/>
          </a:prstGeom>
          <a:noFill/>
          <a:ln w="571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638800" y="4356670"/>
            <a:ext cx="3200400" cy="230832"/>
          </a:xfrm>
          <a:prstGeom prst="rect">
            <a:avLst/>
          </a:prstGeom>
        </p:spPr>
        <p:txBody>
          <a:bodyPr wrap="square">
            <a:spAutoFit/>
          </a:bodyPr>
          <a:lstStyle/>
          <a:p>
            <a:r>
              <a:rPr lang="en-US" sz="900" dirty="0"/>
              <a:t>http://soils.usda.gov/sqi/concepts/soil_biology/images/A-3.jpg</a:t>
            </a:r>
          </a:p>
        </p:txBody>
      </p:sp>
      <p:sp>
        <p:nvSpPr>
          <p:cNvPr id="8" name="Rectangle 7"/>
          <p:cNvSpPr/>
          <p:nvPr/>
        </p:nvSpPr>
        <p:spPr>
          <a:xfrm>
            <a:off x="4325815" y="6172200"/>
            <a:ext cx="4572000" cy="507831"/>
          </a:xfrm>
          <a:prstGeom prst="rect">
            <a:avLst/>
          </a:prstGeom>
        </p:spPr>
        <p:txBody>
          <a:bodyPr>
            <a:spAutoFit/>
          </a:bodyPr>
          <a:lstStyle/>
          <a:p>
            <a:r>
              <a:rPr lang="en-US" sz="900" baseline="30000" dirty="0"/>
              <a:t>12</a:t>
            </a:r>
            <a:r>
              <a:rPr lang="en-US" sz="900" dirty="0"/>
              <a:t>National Wine and Grape Industry Centre.  2013.  Winegrowing Futures </a:t>
            </a:r>
            <a:r>
              <a:rPr lang="en-US" sz="900" i="1" dirty="0"/>
              <a:t>Final report </a:t>
            </a:r>
            <a:r>
              <a:rPr lang="en-US" sz="900" dirty="0"/>
              <a:t>- Vine health and environment.  New South Wales, Australia. [Internet] Available from: </a:t>
            </a:r>
            <a:r>
              <a:rPr lang="en-US" sz="900" u="sng" dirty="0">
                <a:hlinkClick r:id="rId4"/>
              </a:rPr>
              <a:t>http://www.gwrdc.com.au/wp-content/uploads/2013/01/NWG-06-01-Theme-2.pdf</a:t>
            </a:r>
            <a:endParaRPr lang="en-US" sz="900" dirty="0"/>
          </a:p>
        </p:txBody>
      </p:sp>
    </p:spTree>
    <p:extLst>
      <p:ext uri="{BB962C8B-B14F-4D97-AF65-F5344CB8AC3E}">
        <p14:creationId xmlns:p14="http://schemas.microsoft.com/office/powerpoint/2010/main" val="3815147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8. Add nutrients to soil organically</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38068385"/>
              </p:ext>
            </p:extLst>
          </p:nvPr>
        </p:nvGraphicFramePr>
        <p:xfrm>
          <a:off x="228600" y="1207996"/>
          <a:ext cx="5257800" cy="5573804"/>
        </p:xfrm>
        <a:graphic>
          <a:graphicData uri="http://schemas.openxmlformats.org/drawingml/2006/table">
            <a:tbl>
              <a:tblPr>
                <a:tableStyleId>{5C22544A-7EE6-4342-B048-85BDC9FD1C3A}</a:tableStyleId>
              </a:tblPr>
              <a:tblGrid>
                <a:gridCol w="1676400"/>
                <a:gridCol w="1066800"/>
                <a:gridCol w="1295400"/>
                <a:gridCol w="1219200"/>
              </a:tblGrid>
              <a:tr h="653302">
                <a:tc>
                  <a:txBody>
                    <a:bodyPr/>
                    <a:lstStyle/>
                    <a:p>
                      <a:pPr marL="0" marR="0">
                        <a:lnSpc>
                          <a:spcPct val="115000"/>
                        </a:lnSpc>
                        <a:spcBef>
                          <a:spcPts val="0"/>
                        </a:spcBef>
                        <a:spcAft>
                          <a:spcPts val="0"/>
                        </a:spcAft>
                      </a:pPr>
                      <a:r>
                        <a:rPr lang="en-US" sz="1600" dirty="0">
                          <a:effectLst/>
                        </a:rPr>
                        <a:t> </a:t>
                      </a:r>
                      <a:endParaRPr lang="en-US" sz="1800" dirty="0">
                        <a:solidFill>
                          <a:srgbClr val="000000"/>
                        </a:solidFill>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pPr>
                      <a:r>
                        <a:rPr lang="en-US" sz="1600" b="1" dirty="0">
                          <a:effectLst/>
                        </a:rPr>
                        <a:t>Black wattle</a:t>
                      </a:r>
                      <a:endParaRPr lang="en-US" sz="1800" b="1"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600" b="1" dirty="0">
                          <a:effectLst/>
                        </a:rPr>
                        <a:t>Vineyard</a:t>
                      </a:r>
                      <a:endParaRPr lang="en-US" sz="1800" b="1" dirty="0">
                        <a:effectLst/>
                      </a:endParaRPr>
                    </a:p>
                    <a:p>
                      <a:pPr marL="0" marR="0" algn="ctr">
                        <a:lnSpc>
                          <a:spcPct val="115000"/>
                        </a:lnSpc>
                        <a:spcBef>
                          <a:spcPts val="0"/>
                        </a:spcBef>
                        <a:spcAft>
                          <a:spcPts val="0"/>
                        </a:spcAft>
                      </a:pPr>
                      <a:r>
                        <a:rPr lang="en-US" sz="1600" b="1" dirty="0">
                          <a:effectLst/>
                        </a:rPr>
                        <a:t>Prunings</a:t>
                      </a:r>
                      <a:endParaRPr lang="en-US" sz="1800" b="1"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600" b="1" dirty="0">
                          <a:effectLst/>
                        </a:rPr>
                        <a:t>Sugar cane bagasse</a:t>
                      </a:r>
                      <a:endParaRPr lang="en-US" sz="1800" b="1"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81409">
                <a:tc gridSpan="4">
                  <a:txBody>
                    <a:bodyPr/>
                    <a:lstStyle/>
                    <a:p>
                      <a:pPr marL="0" marR="0">
                        <a:lnSpc>
                          <a:spcPct val="115000"/>
                        </a:lnSpc>
                        <a:spcBef>
                          <a:spcPts val="0"/>
                        </a:spcBef>
                        <a:spcAft>
                          <a:spcPts val="0"/>
                        </a:spcAft>
                      </a:pPr>
                      <a:r>
                        <a:rPr lang="en-US" sz="1600" b="1" dirty="0" smtClean="0">
                          <a:effectLst/>
                        </a:rPr>
                        <a:t>MACRONUTRIENTS</a:t>
                      </a:r>
                      <a:endParaRPr lang="en-US" sz="2000" b="1" dirty="0">
                        <a:solidFill>
                          <a:srgbClr val="000000"/>
                        </a:solidFill>
                        <a:effectLst/>
                        <a:latin typeface="Calibri"/>
                        <a:ea typeface="Calibri"/>
                        <a:cs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43268">
                <a:tc>
                  <a:txBody>
                    <a:bodyPr/>
                    <a:lstStyle/>
                    <a:p>
                      <a:pPr marL="0" marR="0" algn="l">
                        <a:lnSpc>
                          <a:spcPct val="115000"/>
                        </a:lnSpc>
                        <a:spcBef>
                          <a:spcPts val="0"/>
                        </a:spcBef>
                        <a:spcAft>
                          <a:spcPts val="0"/>
                        </a:spcAft>
                      </a:pPr>
                      <a:r>
                        <a:rPr lang="en-US" sz="1400" b="0" dirty="0" smtClean="0">
                          <a:effectLst/>
                        </a:rPr>
                        <a:t>  Phosphorus</a:t>
                      </a:r>
                      <a:r>
                        <a:rPr lang="en-US" sz="1400" b="0" baseline="0" dirty="0" smtClean="0">
                          <a:effectLst/>
                        </a:rPr>
                        <a:t> (</a:t>
                      </a:r>
                      <a:r>
                        <a:rPr lang="en-US" sz="1400" b="0" dirty="0" smtClean="0">
                          <a:effectLst/>
                        </a:rPr>
                        <a:t>P)</a:t>
                      </a:r>
                      <a:endParaRPr lang="en-US" sz="1600" b="0" dirty="0">
                        <a:solidFill>
                          <a:srgbClr val="000000"/>
                        </a:solidFill>
                        <a:effectLst/>
                        <a:latin typeface="Calibri"/>
                        <a:ea typeface="Calibri"/>
                        <a:cs typeface="Calibri"/>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effectLst/>
                        </a:rPr>
                        <a:t>397±4</a:t>
                      </a:r>
                      <a:endParaRPr lang="en-US" sz="14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b="1" dirty="0">
                          <a:effectLst/>
                        </a:rPr>
                        <a:t>1,989±102</a:t>
                      </a:r>
                      <a:endParaRPr lang="en-US" sz="1400" b="1"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dirty="0">
                          <a:effectLst/>
                        </a:rPr>
                        <a:t>451±32</a:t>
                      </a:r>
                      <a:endParaRPr lang="en-US" sz="1400"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Calcium (</a:t>
                      </a:r>
                      <a:r>
                        <a:rPr lang="en-US" sz="1400" b="0" dirty="0" err="1" smtClean="0">
                          <a:effectLst/>
                        </a:rPr>
                        <a:t>Ca</a:t>
                      </a:r>
                      <a:r>
                        <a:rPr lang="en-US" sz="1400" b="0" dirty="0" smtClean="0">
                          <a:effectLst/>
                        </a:rPr>
                        <a:t>)</a:t>
                      </a:r>
                      <a:endParaRPr lang="en-US" sz="1600" b="0" dirty="0">
                        <a:solidFill>
                          <a:srgbClr val="000000"/>
                        </a:solidFill>
                        <a:effectLst/>
                        <a:latin typeface="Calibri"/>
                        <a:ea typeface="Calibri"/>
                        <a:cs typeface="Calibri"/>
                      </a:endParaRPr>
                    </a:p>
                  </a:txBody>
                  <a:tcPr marL="68580" marR="68580" marT="0" marB="0">
                    <a:solidFill>
                      <a:schemeClr val="tx2">
                        <a:lumMod val="60000"/>
                        <a:lumOff val="40000"/>
                      </a:schemeClr>
                    </a:solidFill>
                  </a:tcPr>
                </a:tc>
                <a:tc>
                  <a:txBody>
                    <a:bodyPr/>
                    <a:lstStyle/>
                    <a:p>
                      <a:pPr marL="0" marR="0" algn="ctr">
                        <a:lnSpc>
                          <a:spcPct val="115000"/>
                        </a:lnSpc>
                        <a:spcBef>
                          <a:spcPts val="0"/>
                        </a:spcBef>
                        <a:spcAft>
                          <a:spcPts val="0"/>
                        </a:spcAft>
                      </a:pPr>
                      <a:r>
                        <a:rPr lang="en-US" sz="1400" dirty="0">
                          <a:effectLst/>
                        </a:rPr>
                        <a:t>13,783±120</a:t>
                      </a:r>
                      <a:endParaRPr lang="en-US" sz="14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b="1" dirty="0">
                          <a:effectLst/>
                        </a:rPr>
                        <a:t>17,177±1367</a:t>
                      </a:r>
                      <a:endParaRPr lang="en-US" sz="1400" b="1"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dirty="0">
                          <a:effectLst/>
                        </a:rPr>
                        <a:t>2,181±128</a:t>
                      </a:r>
                      <a:endParaRPr lang="en-US" sz="1400"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Magnesium (Mg)</a:t>
                      </a:r>
                      <a:endParaRPr lang="en-US" sz="1600" b="0" dirty="0">
                        <a:solidFill>
                          <a:srgbClr val="000000"/>
                        </a:solidFill>
                        <a:effectLst/>
                        <a:latin typeface="Calibri"/>
                        <a:ea typeface="Calibri"/>
                        <a:cs typeface="Calibri"/>
                      </a:endParaRPr>
                    </a:p>
                  </a:txBody>
                  <a:tcPr marL="68580" marR="68580" marT="0" marB="0">
                    <a:solidFill>
                      <a:schemeClr val="tx2">
                        <a:lumMod val="60000"/>
                        <a:lumOff val="40000"/>
                      </a:schemeClr>
                    </a:solidFill>
                  </a:tcPr>
                </a:tc>
                <a:tc>
                  <a:txBody>
                    <a:bodyPr/>
                    <a:lstStyle/>
                    <a:p>
                      <a:pPr marL="0" marR="0" algn="ctr">
                        <a:lnSpc>
                          <a:spcPct val="115000"/>
                        </a:lnSpc>
                        <a:spcBef>
                          <a:spcPts val="0"/>
                        </a:spcBef>
                        <a:spcAft>
                          <a:spcPts val="0"/>
                        </a:spcAft>
                      </a:pPr>
                      <a:r>
                        <a:rPr lang="en-US" sz="1400" dirty="0">
                          <a:effectLst/>
                        </a:rPr>
                        <a:t>1,349±73</a:t>
                      </a:r>
                      <a:endParaRPr lang="en-US" sz="14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b="1" dirty="0">
                          <a:effectLst/>
                        </a:rPr>
                        <a:t>3,908±255</a:t>
                      </a:r>
                      <a:endParaRPr lang="en-US" sz="1400" b="1"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dirty="0">
                          <a:effectLst/>
                        </a:rPr>
                        <a:t>1,158±71</a:t>
                      </a:r>
                      <a:endParaRPr lang="en-US" sz="1400"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Potassium (K)</a:t>
                      </a:r>
                      <a:endParaRPr lang="en-US" sz="1600" b="0" dirty="0">
                        <a:solidFill>
                          <a:srgbClr val="000000"/>
                        </a:solidFill>
                        <a:effectLst/>
                        <a:latin typeface="Calibri"/>
                        <a:ea typeface="Calibri"/>
                        <a:cs typeface="Calibri"/>
                      </a:endParaRPr>
                    </a:p>
                  </a:txBody>
                  <a:tcPr marL="68580" marR="68580" marT="0" marB="0">
                    <a:solidFill>
                      <a:schemeClr val="tx2">
                        <a:lumMod val="60000"/>
                        <a:lumOff val="40000"/>
                      </a:schemeClr>
                    </a:solidFill>
                  </a:tcPr>
                </a:tc>
                <a:tc>
                  <a:txBody>
                    <a:bodyPr/>
                    <a:lstStyle/>
                    <a:p>
                      <a:pPr marL="0" marR="0" algn="ctr">
                        <a:lnSpc>
                          <a:spcPct val="115000"/>
                        </a:lnSpc>
                        <a:spcBef>
                          <a:spcPts val="0"/>
                        </a:spcBef>
                        <a:spcAft>
                          <a:spcPts val="0"/>
                        </a:spcAft>
                      </a:pPr>
                      <a:r>
                        <a:rPr lang="en-US" sz="1400" dirty="0">
                          <a:effectLst/>
                        </a:rPr>
                        <a:t>5,670±42</a:t>
                      </a:r>
                      <a:endParaRPr lang="en-US" sz="14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b="1" dirty="0">
                          <a:effectLst/>
                        </a:rPr>
                        <a:t>15,746±982</a:t>
                      </a:r>
                      <a:endParaRPr lang="en-US" sz="1400" b="1"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dirty="0">
                          <a:effectLst/>
                        </a:rPr>
                        <a:t>3,463±271</a:t>
                      </a:r>
                      <a:endParaRPr lang="en-US" sz="1400"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Sodium (Na)</a:t>
                      </a:r>
                      <a:endParaRPr lang="en-US" sz="1600" b="0" dirty="0">
                        <a:solidFill>
                          <a:srgbClr val="000000"/>
                        </a:solidFill>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pPr>
                      <a:r>
                        <a:rPr lang="en-US" sz="1400" b="1" dirty="0">
                          <a:effectLst/>
                        </a:rPr>
                        <a:t>2,205±15</a:t>
                      </a:r>
                      <a:endParaRPr lang="en-US" sz="1400" b="1"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dirty="0">
                          <a:effectLst/>
                        </a:rPr>
                        <a:t>672±18</a:t>
                      </a:r>
                      <a:endParaRPr lang="en-US" sz="1400"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dirty="0">
                          <a:effectLst/>
                        </a:rPr>
                        <a:t>289±9</a:t>
                      </a:r>
                      <a:endParaRPr lang="en-US" sz="1400"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81409">
                <a:tc gridSpan="4">
                  <a:txBody>
                    <a:bodyPr/>
                    <a:lstStyle/>
                    <a:p>
                      <a:pPr marL="0" marR="0">
                        <a:lnSpc>
                          <a:spcPct val="115000"/>
                        </a:lnSpc>
                        <a:spcBef>
                          <a:spcPts val="0"/>
                        </a:spcBef>
                        <a:spcAft>
                          <a:spcPts val="0"/>
                        </a:spcAft>
                      </a:pPr>
                      <a:r>
                        <a:rPr lang="en-US" sz="1600" b="1" dirty="0" smtClean="0">
                          <a:effectLst/>
                        </a:rPr>
                        <a:t>MICRONUTRIENTS</a:t>
                      </a:r>
                      <a:endParaRPr lang="en-US" sz="2000" b="1" dirty="0">
                        <a:solidFill>
                          <a:srgbClr val="000000"/>
                        </a:solidFill>
                        <a:effectLst/>
                        <a:latin typeface="Calibri"/>
                        <a:ea typeface="Calibri"/>
                        <a:cs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43268">
                <a:tc>
                  <a:txBody>
                    <a:bodyPr/>
                    <a:lstStyle/>
                    <a:p>
                      <a:pPr marL="0" marR="0" algn="l">
                        <a:lnSpc>
                          <a:spcPct val="115000"/>
                        </a:lnSpc>
                        <a:spcBef>
                          <a:spcPts val="0"/>
                        </a:spcBef>
                        <a:spcAft>
                          <a:spcPts val="0"/>
                        </a:spcAft>
                      </a:pPr>
                      <a:r>
                        <a:rPr lang="en-US" sz="1400" b="0" dirty="0" smtClean="0">
                          <a:effectLst/>
                        </a:rPr>
                        <a:t>  Iron (Fe)</a:t>
                      </a:r>
                      <a:endParaRPr lang="en-US" sz="1600" b="0" dirty="0">
                        <a:solidFill>
                          <a:srgbClr val="000000"/>
                        </a:solidFill>
                        <a:effectLst/>
                        <a:latin typeface="Calibri"/>
                        <a:ea typeface="Calibri"/>
                        <a:cs typeface="Calibri"/>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effectLst/>
                        </a:rPr>
                        <a:t>24±2</a:t>
                      </a:r>
                      <a:endParaRPr lang="en-US" sz="16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dirty="0">
                          <a:effectLst/>
                        </a:rPr>
                        <a:t>102±7</a:t>
                      </a:r>
                      <a:endParaRPr lang="en-US" sz="1600"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b="1" dirty="0">
                          <a:effectLst/>
                        </a:rPr>
                        <a:t>3,953±192</a:t>
                      </a:r>
                      <a:endParaRPr lang="en-US" sz="1600" b="1"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Aluminum</a:t>
                      </a:r>
                      <a:r>
                        <a:rPr lang="en-US" sz="1400" b="0" baseline="0" dirty="0" smtClean="0">
                          <a:effectLst/>
                        </a:rPr>
                        <a:t> (</a:t>
                      </a:r>
                      <a:r>
                        <a:rPr lang="en-US" sz="1400" b="0" dirty="0" smtClean="0">
                          <a:effectLst/>
                        </a:rPr>
                        <a:t>Al)</a:t>
                      </a:r>
                      <a:endParaRPr lang="en-US" sz="1600" b="0" dirty="0">
                        <a:solidFill>
                          <a:srgbClr val="000000"/>
                        </a:solidFill>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82±3.5</a:t>
                      </a:r>
                      <a:endParaRPr lang="en-US" sz="16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dirty="0">
                          <a:effectLst/>
                        </a:rPr>
                        <a:t>83±11</a:t>
                      </a:r>
                      <a:endParaRPr lang="en-US" sz="1600"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b="1" dirty="0">
                          <a:effectLst/>
                        </a:rPr>
                        <a:t>2,955±102</a:t>
                      </a:r>
                      <a:endParaRPr lang="en-US" sz="1600" b="1"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Manganese (</a:t>
                      </a:r>
                      <a:r>
                        <a:rPr lang="en-US" sz="1400" b="0" dirty="0" err="1" smtClean="0">
                          <a:effectLst/>
                        </a:rPr>
                        <a:t>Mn</a:t>
                      </a:r>
                      <a:r>
                        <a:rPr lang="en-US" sz="1400" b="0" dirty="0" smtClean="0">
                          <a:effectLst/>
                        </a:rPr>
                        <a:t>)</a:t>
                      </a:r>
                      <a:endParaRPr lang="en-US" sz="1600" b="0" dirty="0">
                        <a:solidFill>
                          <a:srgbClr val="000000"/>
                        </a:solidFill>
                        <a:effectLst/>
                        <a:latin typeface="Calibri"/>
                        <a:ea typeface="Calibri"/>
                        <a:cs typeface="Calibri"/>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effectLst/>
                        </a:rPr>
                        <a:t>10±0.3</a:t>
                      </a:r>
                      <a:endParaRPr lang="en-US" sz="16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dirty="0">
                          <a:effectLst/>
                        </a:rPr>
                        <a:t>78±8</a:t>
                      </a:r>
                      <a:endParaRPr lang="en-US" sz="1600"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b="1" dirty="0">
                          <a:effectLst/>
                        </a:rPr>
                        <a:t>162±8</a:t>
                      </a:r>
                      <a:endParaRPr lang="en-US" sz="1600" b="1"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Zinc (Zn)</a:t>
                      </a:r>
                      <a:endParaRPr lang="en-US" sz="1600" b="0" dirty="0">
                        <a:solidFill>
                          <a:srgbClr val="000000"/>
                        </a:solidFill>
                        <a:effectLst/>
                        <a:latin typeface="Calibri"/>
                        <a:ea typeface="Calibri"/>
                        <a:cs typeface="Calibri"/>
                      </a:endParaRPr>
                    </a:p>
                  </a:txBody>
                  <a:tcPr marL="68580" marR="68580" marT="0" marB="0">
                    <a:solidFill>
                      <a:schemeClr val="tx2">
                        <a:lumMod val="60000"/>
                        <a:lumOff val="40000"/>
                      </a:schemeClr>
                    </a:solidFill>
                  </a:tcPr>
                </a:tc>
                <a:tc>
                  <a:txBody>
                    <a:bodyPr/>
                    <a:lstStyle/>
                    <a:p>
                      <a:pPr marL="0" marR="0" algn="ctr">
                        <a:lnSpc>
                          <a:spcPct val="115000"/>
                        </a:lnSpc>
                        <a:spcBef>
                          <a:spcPts val="0"/>
                        </a:spcBef>
                        <a:spcAft>
                          <a:spcPts val="0"/>
                        </a:spcAft>
                      </a:pPr>
                      <a:r>
                        <a:rPr lang="en-US" sz="1400" dirty="0">
                          <a:effectLst/>
                        </a:rPr>
                        <a:t>7±0.3</a:t>
                      </a:r>
                      <a:endParaRPr lang="en-US" sz="16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b="1" dirty="0">
                          <a:effectLst/>
                        </a:rPr>
                        <a:t>179±20</a:t>
                      </a:r>
                      <a:endParaRPr lang="en-US" sz="1600" b="1"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dirty="0">
                          <a:effectLst/>
                        </a:rPr>
                        <a:t>42±4</a:t>
                      </a:r>
                      <a:endParaRPr lang="en-US" sz="1600"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Copper (Cu)</a:t>
                      </a:r>
                      <a:endParaRPr lang="en-US" sz="1600" b="0" dirty="0">
                        <a:solidFill>
                          <a:srgbClr val="000000"/>
                        </a:solidFill>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b/d</a:t>
                      </a:r>
                      <a:endParaRPr lang="en-US" sz="16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dirty="0">
                          <a:effectLst/>
                        </a:rPr>
                        <a:t>1.37±0.3</a:t>
                      </a:r>
                      <a:endParaRPr lang="en-US" sz="1600"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b="1" dirty="0">
                          <a:effectLst/>
                        </a:rPr>
                        <a:t>9±0.2</a:t>
                      </a:r>
                      <a:endParaRPr lang="en-US" sz="1600" b="1"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43268">
                <a:tc>
                  <a:txBody>
                    <a:bodyPr/>
                    <a:lstStyle/>
                    <a:p>
                      <a:pPr marL="0" marR="0" algn="l">
                        <a:lnSpc>
                          <a:spcPct val="115000"/>
                        </a:lnSpc>
                        <a:spcBef>
                          <a:spcPts val="0"/>
                        </a:spcBef>
                        <a:spcAft>
                          <a:spcPts val="0"/>
                        </a:spcAft>
                      </a:pPr>
                      <a:r>
                        <a:rPr lang="en-US" sz="1400" b="0" dirty="0" smtClean="0">
                          <a:effectLst/>
                        </a:rPr>
                        <a:t>  Cobalt</a:t>
                      </a:r>
                      <a:r>
                        <a:rPr lang="en-US" sz="1400" b="0" baseline="0" dirty="0" smtClean="0">
                          <a:effectLst/>
                        </a:rPr>
                        <a:t> (</a:t>
                      </a:r>
                      <a:r>
                        <a:rPr lang="en-US" sz="1400" b="0" dirty="0" smtClean="0">
                          <a:effectLst/>
                        </a:rPr>
                        <a:t>Co)</a:t>
                      </a:r>
                      <a:endParaRPr lang="en-US" sz="1600" b="0" dirty="0">
                        <a:solidFill>
                          <a:srgbClr val="000000"/>
                        </a:solidFill>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pPr>
                      <a:r>
                        <a:rPr lang="en-US" sz="1400" dirty="0">
                          <a:effectLst/>
                        </a:rPr>
                        <a:t>0.02±0.004</a:t>
                      </a:r>
                      <a:endParaRPr lang="en-US" sz="16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dirty="0">
                          <a:effectLst/>
                        </a:rPr>
                        <a:t>0.06±0.01</a:t>
                      </a:r>
                      <a:endParaRPr lang="en-US" sz="1600"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b="1" dirty="0">
                          <a:effectLst/>
                        </a:rPr>
                        <a:t>1.9±0.1</a:t>
                      </a:r>
                      <a:endParaRPr lang="en-US" sz="1600" b="1"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r h="381736">
                <a:tc>
                  <a:txBody>
                    <a:bodyPr/>
                    <a:lstStyle/>
                    <a:p>
                      <a:pPr marL="0" marR="0" algn="l">
                        <a:lnSpc>
                          <a:spcPct val="115000"/>
                        </a:lnSpc>
                        <a:spcBef>
                          <a:spcPts val="0"/>
                        </a:spcBef>
                        <a:spcAft>
                          <a:spcPts val="0"/>
                        </a:spcAft>
                      </a:pPr>
                      <a:r>
                        <a:rPr lang="en-US" sz="1600" b="0" dirty="0" smtClean="0">
                          <a:effectLst/>
                        </a:rPr>
                        <a:t>  </a:t>
                      </a:r>
                      <a:r>
                        <a:rPr lang="en-US" sz="1400" b="0" dirty="0" smtClean="0">
                          <a:effectLst/>
                        </a:rPr>
                        <a:t>Molybdenum (Mo)</a:t>
                      </a:r>
                      <a:endParaRPr lang="en-US" sz="1600" b="0" dirty="0">
                        <a:solidFill>
                          <a:srgbClr val="000000"/>
                        </a:solidFill>
                        <a:effectLst/>
                        <a:latin typeface="Calibri"/>
                        <a:ea typeface="Calibri"/>
                        <a:cs typeface="Calibri"/>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effectLst/>
                        </a:rPr>
                        <a:t>0.1±0.003</a:t>
                      </a:r>
                      <a:endParaRPr lang="en-US" sz="1600" dirty="0">
                        <a:solidFill>
                          <a:srgbClr val="000000"/>
                        </a:solidFill>
                        <a:effectLst/>
                        <a:latin typeface="Calibri"/>
                        <a:ea typeface="Calibri"/>
                        <a:cs typeface="Calibri"/>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b="1" dirty="0">
                          <a:effectLst/>
                        </a:rPr>
                        <a:t>0.02±0.01</a:t>
                      </a:r>
                      <a:endParaRPr lang="en-US" sz="1600" b="1" dirty="0">
                        <a:solidFill>
                          <a:srgbClr val="000000"/>
                        </a:solidFill>
                        <a:effectLst/>
                        <a:latin typeface="Calibri"/>
                        <a:ea typeface="Calibri"/>
                        <a:cs typeface="Calibri"/>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dirty="0">
                          <a:effectLst/>
                        </a:rPr>
                        <a:t>0.01</a:t>
                      </a:r>
                      <a:endParaRPr lang="en-US" sz="1600" dirty="0">
                        <a:solidFill>
                          <a:srgbClr val="000000"/>
                        </a:solidFill>
                        <a:effectLst/>
                        <a:latin typeface="Calibri"/>
                        <a:ea typeface="Calibri"/>
                        <a:cs typeface="Calibri"/>
                      </a:endParaRPr>
                    </a:p>
                  </a:txBody>
                  <a:tcPr marL="68580" marR="68580" marT="0" marB="0">
                    <a:solidFill>
                      <a:schemeClr val="accent3">
                        <a:lumMod val="40000"/>
                        <a:lumOff val="60000"/>
                      </a:schemeClr>
                    </a:solidFill>
                  </a:tcPr>
                </a:tc>
              </a:tr>
            </a:tbl>
          </a:graphicData>
        </a:graphic>
      </p:graphicFrame>
      <p:sp>
        <p:nvSpPr>
          <p:cNvPr id="6" name="Rectangle 5"/>
          <p:cNvSpPr/>
          <p:nvPr/>
        </p:nvSpPr>
        <p:spPr>
          <a:xfrm>
            <a:off x="5562600" y="1854875"/>
            <a:ext cx="3598460" cy="2308324"/>
          </a:xfrm>
          <a:prstGeom prst="rect">
            <a:avLst/>
          </a:prstGeom>
          <a:solidFill>
            <a:schemeClr val="bg1"/>
          </a:solidFill>
        </p:spPr>
        <p:txBody>
          <a:bodyPr wrap="square">
            <a:spAutoFit/>
          </a:bodyPr>
          <a:lstStyle/>
          <a:p>
            <a:pPr marL="285750" indent="-285750">
              <a:buFont typeface="Arial" pitchFamily="34" charset="0"/>
              <a:buChar char="•"/>
            </a:pPr>
            <a:r>
              <a:rPr lang="en-US" b="1" dirty="0" smtClean="0">
                <a:solidFill>
                  <a:schemeClr val="accent4">
                    <a:lumMod val="50000"/>
                  </a:schemeClr>
                </a:solidFill>
                <a:latin typeface="Bookman Old Style" pitchFamily="18" charset="0"/>
              </a:rPr>
              <a:t>Biochar nutrient content varies depending on the original biomass. </a:t>
            </a:r>
          </a:p>
          <a:p>
            <a:pPr marL="285750" indent="-285750">
              <a:buFont typeface="Arial" pitchFamily="34" charset="0"/>
              <a:buChar char="•"/>
            </a:pPr>
            <a:r>
              <a:rPr lang="en-US" b="1" dirty="0" smtClean="0">
                <a:solidFill>
                  <a:schemeClr val="accent4">
                    <a:lumMod val="50000"/>
                  </a:schemeClr>
                </a:solidFill>
                <a:latin typeface="Bookman Old Style" pitchFamily="18" charset="0"/>
              </a:rPr>
              <a:t>Vine prunings have been shown to produce biochar with significant nutrient content relative to other biomass feedstock. </a:t>
            </a:r>
          </a:p>
        </p:txBody>
      </p:sp>
      <p:sp>
        <p:nvSpPr>
          <p:cNvPr id="3" name="Rectangle 2"/>
          <p:cNvSpPr/>
          <p:nvPr/>
        </p:nvSpPr>
        <p:spPr>
          <a:xfrm>
            <a:off x="5486400" y="6412468"/>
            <a:ext cx="3657600" cy="369332"/>
          </a:xfrm>
          <a:prstGeom prst="rect">
            <a:avLst/>
          </a:prstGeom>
        </p:spPr>
        <p:txBody>
          <a:bodyPr wrap="square">
            <a:spAutoFit/>
          </a:bodyPr>
          <a:lstStyle/>
          <a:p>
            <a:r>
              <a:rPr lang="en-US" sz="900" dirty="0" smtClean="0"/>
              <a:t>Source: </a:t>
            </a:r>
            <a:r>
              <a:rPr lang="en-US" sz="900" dirty="0" err="1" smtClean="0"/>
              <a:t>Uras</a:t>
            </a:r>
            <a:r>
              <a:rPr lang="en-US" sz="900" dirty="0"/>
              <a:t>, U.  2011. Biochar from vacuum pyrolysis of agricultural residues: characterization and its applications. Stellenbosch University.</a:t>
            </a:r>
          </a:p>
        </p:txBody>
      </p:sp>
      <p:sp>
        <p:nvSpPr>
          <p:cNvPr id="8" name="Rectangle 7"/>
          <p:cNvSpPr/>
          <p:nvPr/>
        </p:nvSpPr>
        <p:spPr>
          <a:xfrm>
            <a:off x="5624892" y="4953000"/>
            <a:ext cx="1017896" cy="381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Very important</a:t>
            </a:r>
            <a:endParaRPr lang="en-US" sz="1200" dirty="0">
              <a:solidFill>
                <a:schemeClr val="tx1"/>
              </a:solidFill>
            </a:endParaRPr>
          </a:p>
        </p:txBody>
      </p:sp>
      <p:sp>
        <p:nvSpPr>
          <p:cNvPr id="9" name="Rectangle 8"/>
          <p:cNvSpPr/>
          <p:nvPr/>
        </p:nvSpPr>
        <p:spPr>
          <a:xfrm>
            <a:off x="5624892" y="5410200"/>
            <a:ext cx="1028132" cy="381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Somewhat important</a:t>
            </a:r>
            <a:endParaRPr lang="en-US" sz="1200" dirty="0">
              <a:solidFill>
                <a:schemeClr val="tx1"/>
              </a:solidFill>
            </a:endParaRPr>
          </a:p>
        </p:txBody>
      </p:sp>
      <p:sp>
        <p:nvSpPr>
          <p:cNvPr id="10" name="Rectangle 9"/>
          <p:cNvSpPr/>
          <p:nvPr/>
        </p:nvSpPr>
        <p:spPr>
          <a:xfrm>
            <a:off x="5624892" y="5867400"/>
            <a:ext cx="1017896" cy="381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Not too important</a:t>
            </a:r>
            <a:endParaRPr lang="en-US" sz="1200" dirty="0">
              <a:solidFill>
                <a:schemeClr val="tx1"/>
              </a:solidFill>
            </a:endParaRPr>
          </a:p>
        </p:txBody>
      </p:sp>
      <p:sp>
        <p:nvSpPr>
          <p:cNvPr id="11" name="TextBox 10"/>
          <p:cNvSpPr txBox="1"/>
          <p:nvPr/>
        </p:nvSpPr>
        <p:spPr>
          <a:xfrm>
            <a:off x="5562600" y="4230469"/>
            <a:ext cx="1129092" cy="646331"/>
          </a:xfrm>
          <a:prstGeom prst="rect">
            <a:avLst/>
          </a:prstGeom>
          <a:noFill/>
        </p:spPr>
        <p:txBody>
          <a:bodyPr wrap="none" rtlCol="0">
            <a:spAutoFit/>
          </a:bodyPr>
          <a:lstStyle/>
          <a:p>
            <a:pPr algn="ctr"/>
            <a:r>
              <a:rPr lang="en-US" sz="1200" b="1" dirty="0" smtClean="0"/>
              <a:t>Importance to </a:t>
            </a:r>
          </a:p>
          <a:p>
            <a:pPr algn="ctr"/>
            <a:r>
              <a:rPr lang="en-US" sz="1200" b="1" dirty="0" smtClean="0"/>
              <a:t>Viticulture</a:t>
            </a:r>
            <a:endParaRPr lang="en-US" sz="1200" b="1" dirty="0"/>
          </a:p>
          <a:p>
            <a:pPr algn="ctr"/>
            <a:r>
              <a:rPr lang="en-US" sz="1200" b="1" dirty="0" smtClean="0"/>
              <a:t>Management</a:t>
            </a:r>
            <a:endParaRPr lang="en-US" sz="1200" b="1" dirty="0"/>
          </a:p>
        </p:txBody>
      </p:sp>
    </p:spTree>
    <p:extLst>
      <p:ext uri="{BB962C8B-B14F-4D97-AF65-F5344CB8AC3E}">
        <p14:creationId xmlns:p14="http://schemas.microsoft.com/office/powerpoint/2010/main" val="1645707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9. Reduce nutrient leaching</a:t>
            </a:r>
          </a:p>
        </p:txBody>
      </p:sp>
      <p:pic>
        <p:nvPicPr>
          <p:cNvPr id="5" name="Picture 2" descr="http://www.wri.org/files/wri/JerryT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4" y="935878"/>
            <a:ext cx="9155444" cy="59221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4570274"/>
            <a:ext cx="8534400" cy="1754326"/>
          </a:xfrm>
          <a:prstGeom prst="rect">
            <a:avLst/>
          </a:prstGeom>
          <a:solidFill>
            <a:schemeClr val="accent4">
              <a:lumMod val="20000"/>
              <a:lumOff val="80000"/>
            </a:schemeClr>
          </a:solidFill>
        </p:spPr>
        <p:txBody>
          <a:bodyPr wrap="square">
            <a:spAutoFit/>
          </a:bodyPr>
          <a:lstStyle/>
          <a:p>
            <a:r>
              <a:rPr lang="en-US" b="1" dirty="0" smtClean="0">
                <a:solidFill>
                  <a:schemeClr val="accent4">
                    <a:lumMod val="50000"/>
                  </a:schemeClr>
                </a:solidFill>
                <a:latin typeface="Bookman Old Style" pitchFamily="18" charset="0"/>
              </a:rPr>
              <a:t>Many of the region’s vineyards are located on sloping terrain which facilitates leaching of excess nutrients and pesticides into the lakes. In recent years some lakes have experienced algal blooms and other negative impacts as a result of agricultural run-off.</a:t>
            </a:r>
          </a:p>
          <a:p>
            <a:pPr marL="285750" indent="-285750">
              <a:buFont typeface="Arial" pitchFamily="34" charset="0"/>
              <a:buChar char="•"/>
            </a:pPr>
            <a:r>
              <a:rPr lang="en-US" b="1" dirty="0" smtClean="0">
                <a:solidFill>
                  <a:schemeClr val="accent4">
                    <a:lumMod val="50000"/>
                  </a:schemeClr>
                </a:solidFill>
                <a:latin typeface="Bookman Old Style" pitchFamily="18" charset="0"/>
              </a:rPr>
              <a:t>Biochar’s positive CEC and high porosity has been shown to reduce run-off</a:t>
            </a:r>
          </a:p>
        </p:txBody>
      </p:sp>
    </p:spTree>
    <p:extLst>
      <p:ext uri="{BB962C8B-B14F-4D97-AF65-F5344CB8AC3E}">
        <p14:creationId xmlns:p14="http://schemas.microsoft.com/office/powerpoint/2010/main" val="1645707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3.hdnux.com/photos/07/73/21/2077794/15/628x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64688"/>
            <a:ext cx="4648199" cy="4412111"/>
          </a:xfrm>
          <a:prstGeom prst="rect">
            <a:avLst/>
          </a:prstGeom>
          <a:solidFill>
            <a:schemeClr val="accent4">
              <a:lumMod val="50000"/>
            </a:schemeClr>
          </a:solidFill>
          <a:extLst/>
        </p:spPr>
      </p:pic>
      <p:pic>
        <p:nvPicPr>
          <p:cNvPr id="7" name="Picture 8" descr="Full-size image (59 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 y="730154"/>
            <a:ext cx="4719720" cy="41466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photos-6.dropbox.com/t/0/AAAU2HtUmsHtP5GcIEtpSJYnb2knfPKAikUdlEQOmNvZqw/10/107972830/jpeg/32x32/6/_/1/2/2012-11-19%2012.25.26.jpg/ga1k4w1ahMpRDRDXMYzEdN7f-lFnebShj0_INCefra8%2CqNuyJ6DvyEd7jPNCL2SFyTF9p3HGVZ9CEj6gplaVcGk?size=1024x768"/>
          <p:cNvPicPr>
            <a:picLocks noChangeAspect="1" noChangeArrowheads="1"/>
          </p:cNvPicPr>
          <p:nvPr/>
        </p:nvPicPr>
        <p:blipFill>
          <a:blip r:embed="rId5" cstate="print"/>
          <a:srcRect/>
          <a:stretch>
            <a:fillRect/>
          </a:stretch>
        </p:blipFill>
        <p:spPr bwMode="auto">
          <a:xfrm>
            <a:off x="2209800" y="4648200"/>
            <a:ext cx="4648200" cy="2330450"/>
          </a:xfrm>
          <a:prstGeom prst="rect">
            <a:avLst/>
          </a:prstGeom>
          <a:noFill/>
        </p:spPr>
      </p:pic>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10. Optimize waste biomass</a:t>
            </a:r>
            <a:endParaRPr lang="en-US" dirty="0">
              <a:solidFill>
                <a:schemeClr val="bg1"/>
              </a:solidFill>
            </a:endParaRPr>
          </a:p>
        </p:txBody>
      </p:sp>
      <p:sp>
        <p:nvSpPr>
          <p:cNvPr id="8" name="TextBox 7"/>
          <p:cNvSpPr txBox="1"/>
          <p:nvPr/>
        </p:nvSpPr>
        <p:spPr>
          <a:xfrm>
            <a:off x="227805" y="3724870"/>
            <a:ext cx="8687595" cy="923330"/>
          </a:xfrm>
          <a:prstGeom prst="rect">
            <a:avLst/>
          </a:prstGeom>
          <a:solidFill>
            <a:schemeClr val="accent4">
              <a:lumMod val="20000"/>
              <a:lumOff val="80000"/>
            </a:schemeClr>
          </a:solidFill>
        </p:spPr>
        <p:txBody>
          <a:bodyPr wrap="square" rtlCol="0">
            <a:spAutoFit/>
          </a:bodyPr>
          <a:lstStyle/>
          <a:p>
            <a:pPr marL="285750" indent="-285750">
              <a:buFont typeface="Wingdings" pitchFamily="2" charset="2"/>
              <a:buChar char="v"/>
            </a:pPr>
            <a:r>
              <a:rPr lang="en-US" b="1" dirty="0" smtClean="0">
                <a:solidFill>
                  <a:schemeClr val="accent4">
                    <a:lumMod val="50000"/>
                  </a:schemeClr>
                </a:solidFill>
                <a:latin typeface="Bookman Old Style" pitchFamily="18" charset="0"/>
              </a:rPr>
              <a:t>Vine prunings are often chopped &amp; left on site to provide N and OM. </a:t>
            </a:r>
          </a:p>
          <a:p>
            <a:pPr marL="285750" indent="-285750">
              <a:buFont typeface="Wingdings" pitchFamily="2" charset="2"/>
              <a:buChar char="v"/>
            </a:pPr>
            <a:r>
              <a:rPr lang="en-US" b="1" dirty="0" smtClean="0">
                <a:solidFill>
                  <a:schemeClr val="accent4">
                    <a:lumMod val="50000"/>
                  </a:schemeClr>
                </a:solidFill>
                <a:latin typeface="Bookman Old Style" pitchFamily="18" charset="0"/>
              </a:rPr>
              <a:t>Diseased vines are often burned to prevent spread of disease but air pollution can result and there are restrictions on burning.</a:t>
            </a:r>
          </a:p>
        </p:txBody>
      </p:sp>
      <p:sp>
        <p:nvSpPr>
          <p:cNvPr id="10" name="Title 1"/>
          <p:cNvSpPr txBox="1">
            <a:spLocks/>
          </p:cNvSpPr>
          <p:nvPr/>
        </p:nvSpPr>
        <p:spPr>
          <a:xfrm>
            <a:off x="4419600" y="6324600"/>
            <a:ext cx="2362200" cy="533400"/>
          </a:xfrm>
          <a:prstGeom prst="rect">
            <a:avLst/>
          </a:prstGeom>
          <a:solidFill>
            <a:schemeClr val="accent4">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1" dirty="0" smtClean="0">
                <a:solidFill>
                  <a:schemeClr val="bg1"/>
                </a:solidFill>
                <a:latin typeface="Book Antiqua" pitchFamily="18" charset="0"/>
                <a:ea typeface="+mj-ea"/>
                <a:cs typeface="+mj-cs"/>
              </a:rPr>
              <a:t>Diseased and/or old vines </a:t>
            </a:r>
            <a:endParaRPr kumimoji="0" lang="en-US" sz="1600" b="1" i="0" u="none" strike="noStrike" kern="1200" cap="none" spc="0" normalizeH="0" baseline="0" noProof="0" dirty="0" smtClean="0">
              <a:ln>
                <a:noFill/>
              </a:ln>
              <a:solidFill>
                <a:schemeClr val="bg1"/>
              </a:solidFill>
              <a:effectLst/>
              <a:uLnTx/>
              <a:uFillTx/>
              <a:latin typeface="Book Antiqua" pitchFamily="18" charset="0"/>
              <a:ea typeface="+mj-ea"/>
              <a:cs typeface="+mj-cs"/>
            </a:endParaRPr>
          </a:p>
        </p:txBody>
      </p:sp>
      <p:sp>
        <p:nvSpPr>
          <p:cNvPr id="11" name="Title 1"/>
          <p:cNvSpPr txBox="1">
            <a:spLocks/>
          </p:cNvSpPr>
          <p:nvPr/>
        </p:nvSpPr>
        <p:spPr>
          <a:xfrm>
            <a:off x="3848100" y="1143000"/>
            <a:ext cx="1371600" cy="533400"/>
          </a:xfrm>
          <a:prstGeom prst="rect">
            <a:avLst/>
          </a:prstGeom>
          <a:solidFill>
            <a:schemeClr val="accent4">
              <a:lumMod val="50000"/>
            </a:schemeClr>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400" b="1" dirty="0" smtClean="0">
                <a:solidFill>
                  <a:schemeClr val="bg1"/>
                </a:solidFill>
                <a:latin typeface="Book Antiqua" pitchFamily="18" charset="0"/>
                <a:ea typeface="+mj-ea"/>
                <a:cs typeface="+mj-cs"/>
              </a:rPr>
              <a:t>Vine prunings </a:t>
            </a:r>
            <a:endParaRPr kumimoji="0" lang="en-US" sz="1600" b="1" i="0" u="none" strike="noStrike" kern="1200" cap="none" spc="0" normalizeH="0" baseline="0" noProof="0" dirty="0" smtClean="0">
              <a:ln>
                <a:noFill/>
              </a:ln>
              <a:solidFill>
                <a:schemeClr val="bg1"/>
              </a:solidFill>
              <a:effectLst/>
              <a:uLnTx/>
              <a:uFillTx/>
              <a:latin typeface="Book Antiqua" pitchFamily="18" charset="0"/>
              <a:ea typeface="+mj-ea"/>
              <a:cs typeface="+mj-cs"/>
            </a:endParaRPr>
          </a:p>
        </p:txBody>
      </p:sp>
    </p:spTree>
    <p:extLst>
      <p:ext uri="{BB962C8B-B14F-4D97-AF65-F5344CB8AC3E}">
        <p14:creationId xmlns:p14="http://schemas.microsoft.com/office/powerpoint/2010/main" val="164570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lergp.org/sites/lergp.org/files/Rootstock%20Structu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5" y="914400"/>
            <a:ext cx="9160255" cy="45068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11. Improve root growth</a:t>
            </a:r>
            <a:endParaRPr lang="en-US" dirty="0">
              <a:solidFill>
                <a:schemeClr val="bg1"/>
              </a:solidFill>
            </a:endParaRPr>
          </a:p>
        </p:txBody>
      </p:sp>
      <p:sp>
        <p:nvSpPr>
          <p:cNvPr id="5" name="Rectangle 4"/>
          <p:cNvSpPr/>
          <p:nvPr/>
        </p:nvSpPr>
        <p:spPr>
          <a:xfrm>
            <a:off x="152400" y="6172200"/>
            <a:ext cx="8991600" cy="646331"/>
          </a:xfrm>
          <a:prstGeom prst="rect">
            <a:avLst/>
          </a:prstGeom>
          <a:solidFill>
            <a:schemeClr val="bg1"/>
          </a:solidFill>
        </p:spPr>
        <p:txBody>
          <a:bodyPr wrap="square">
            <a:spAutoFit/>
          </a:bodyPr>
          <a:lstStyle/>
          <a:p>
            <a:r>
              <a:rPr lang="en-US" sz="900" b="1" baseline="30000" dirty="0">
                <a:solidFill>
                  <a:schemeClr val="accent4">
                    <a:lumMod val="50000"/>
                  </a:schemeClr>
                </a:solidFill>
              </a:rPr>
              <a:t>1 </a:t>
            </a:r>
            <a:r>
              <a:rPr lang="en-US" sz="900" dirty="0" smtClean="0"/>
              <a:t>National </a:t>
            </a:r>
            <a:r>
              <a:rPr lang="en-US" sz="900" dirty="0"/>
              <a:t>Wine and Grape Industry Centre.  2013.  Winegrowing Futures </a:t>
            </a:r>
            <a:r>
              <a:rPr lang="en-US" sz="900" i="1" dirty="0"/>
              <a:t>Final report </a:t>
            </a:r>
            <a:r>
              <a:rPr lang="en-US" sz="900" dirty="0"/>
              <a:t>- Vine health and environment.  New South Wales, Australia. [Internet] Available from: </a:t>
            </a:r>
            <a:r>
              <a:rPr lang="en-US" sz="900" u="sng" dirty="0">
                <a:hlinkClick r:id="rId5"/>
              </a:rPr>
              <a:t>http://</a:t>
            </a:r>
            <a:r>
              <a:rPr lang="en-US" sz="800" u="sng" dirty="0">
                <a:hlinkClick r:id="rId5"/>
              </a:rPr>
              <a:t>www.gwrdc.com.au/wp-content/uploads/2013/01/NWG-06-01-Theme-2.pdf</a:t>
            </a:r>
            <a:r>
              <a:rPr lang="en-US" sz="900" dirty="0"/>
              <a:t> </a:t>
            </a:r>
            <a:endParaRPr lang="en-US" sz="900" dirty="0" smtClean="0"/>
          </a:p>
          <a:p>
            <a:r>
              <a:rPr lang="en-US" sz="900" b="1" baseline="30000" dirty="0" smtClean="0">
                <a:solidFill>
                  <a:schemeClr val="accent4">
                    <a:lumMod val="50000"/>
                  </a:schemeClr>
                </a:solidFill>
              </a:rPr>
              <a:t>2 </a:t>
            </a:r>
            <a:r>
              <a:rPr lang="en-US" sz="900" dirty="0" err="1" smtClean="0"/>
              <a:t>Niggli</a:t>
            </a:r>
            <a:r>
              <a:rPr lang="en-US" sz="900" dirty="0"/>
              <a:t>, C., Schmidt, H.P.  2012/01. Biochar in European Viticulture: Results of the Season 2011. </a:t>
            </a:r>
            <a:r>
              <a:rPr lang="en-US" sz="900" dirty="0" err="1"/>
              <a:t>Ithakajournal</a:t>
            </a:r>
            <a:r>
              <a:rPr lang="en-US" sz="900" dirty="0"/>
              <a:t>. [Internet] Available from: http://www.ithaka-journal.net/pflanzenkohle-im-europaischen-weinbau-ergebnisse-2011?lang=en</a:t>
            </a:r>
          </a:p>
        </p:txBody>
      </p:sp>
      <p:sp>
        <p:nvSpPr>
          <p:cNvPr id="6" name="Rectangle 5"/>
          <p:cNvSpPr/>
          <p:nvPr/>
        </p:nvSpPr>
        <p:spPr>
          <a:xfrm>
            <a:off x="-16255" y="4419600"/>
            <a:ext cx="9177315" cy="1754326"/>
          </a:xfrm>
          <a:prstGeom prst="rect">
            <a:avLst/>
          </a:prstGeom>
          <a:solidFill>
            <a:schemeClr val="accent4">
              <a:lumMod val="20000"/>
              <a:lumOff val="80000"/>
            </a:schemeClr>
          </a:solidFill>
        </p:spPr>
        <p:txBody>
          <a:bodyPr wrap="square">
            <a:spAutoFit/>
          </a:bodyPr>
          <a:lstStyle/>
          <a:p>
            <a:r>
              <a:rPr lang="en-US" b="1" dirty="0">
                <a:solidFill>
                  <a:schemeClr val="accent4">
                    <a:lumMod val="50000"/>
                  </a:schemeClr>
                </a:solidFill>
                <a:latin typeface="Bookman Old Style" pitchFamily="18" charset="0"/>
              </a:rPr>
              <a:t>Strong root growth is an essential element of healthy </a:t>
            </a:r>
            <a:r>
              <a:rPr lang="en-US" b="1" dirty="0" smtClean="0">
                <a:solidFill>
                  <a:schemeClr val="accent4">
                    <a:lumMod val="50000"/>
                  </a:schemeClr>
                </a:solidFill>
                <a:latin typeface="Bookman Old Style" pitchFamily="18" charset="0"/>
              </a:rPr>
              <a:t>vines which can be challenging in the shallow soils found throughout the Finger Lakes.  </a:t>
            </a:r>
          </a:p>
          <a:p>
            <a:pPr marL="285750" indent="-285750">
              <a:buFont typeface="Arial" pitchFamily="34" charset="0"/>
              <a:buChar char="•"/>
            </a:pPr>
            <a:r>
              <a:rPr lang="en-US" b="1" dirty="0" smtClean="0">
                <a:solidFill>
                  <a:schemeClr val="accent4">
                    <a:lumMod val="50000"/>
                  </a:schemeClr>
                </a:solidFill>
                <a:latin typeface="Bookman Old Style" pitchFamily="18" charset="0"/>
              </a:rPr>
              <a:t>One </a:t>
            </a:r>
            <a:r>
              <a:rPr lang="en-US" b="1" dirty="0">
                <a:solidFill>
                  <a:schemeClr val="accent4">
                    <a:lumMod val="50000"/>
                  </a:schemeClr>
                </a:solidFill>
                <a:latin typeface="Bookman Old Style" pitchFamily="18" charset="0"/>
              </a:rPr>
              <a:t>study </a:t>
            </a:r>
            <a:r>
              <a:rPr lang="en-US" b="1" dirty="0" smtClean="0">
                <a:solidFill>
                  <a:schemeClr val="accent4">
                    <a:lumMod val="50000"/>
                  </a:schemeClr>
                </a:solidFill>
                <a:latin typeface="Bookman Old Style" pitchFamily="18" charset="0"/>
              </a:rPr>
              <a:t>showed biochar contributed </a:t>
            </a:r>
            <a:r>
              <a:rPr lang="en-US" b="1" dirty="0">
                <a:solidFill>
                  <a:schemeClr val="accent4">
                    <a:lumMod val="50000"/>
                  </a:schemeClr>
                </a:solidFill>
                <a:latin typeface="Bookman Old Style" pitchFamily="18" charset="0"/>
              </a:rPr>
              <a:t>to increasing root length density by 223%.</a:t>
            </a:r>
            <a:r>
              <a:rPr lang="en-US" b="1" baseline="30000" dirty="0" smtClean="0">
                <a:solidFill>
                  <a:schemeClr val="accent4">
                    <a:lumMod val="50000"/>
                  </a:schemeClr>
                </a:solidFill>
                <a:latin typeface="Bookman Old Style" pitchFamily="18" charset="0"/>
              </a:rPr>
              <a:t>1</a:t>
            </a:r>
            <a:r>
              <a:rPr lang="en-US" b="1" dirty="0" smtClean="0">
                <a:solidFill>
                  <a:schemeClr val="accent4">
                    <a:lumMod val="50000"/>
                  </a:schemeClr>
                </a:solidFill>
                <a:latin typeface="Bookman Old Style" pitchFamily="18" charset="0"/>
              </a:rPr>
              <a:t> A </a:t>
            </a:r>
            <a:r>
              <a:rPr lang="en-US" b="1" dirty="0">
                <a:solidFill>
                  <a:schemeClr val="accent4">
                    <a:lumMod val="50000"/>
                  </a:schemeClr>
                </a:solidFill>
                <a:latin typeface="Bookman Old Style" pitchFamily="18" charset="0"/>
              </a:rPr>
              <a:t>separate study </a:t>
            </a:r>
            <a:r>
              <a:rPr lang="en-US" b="1" dirty="0" smtClean="0">
                <a:solidFill>
                  <a:schemeClr val="accent4">
                    <a:lumMod val="50000"/>
                  </a:schemeClr>
                </a:solidFill>
                <a:latin typeface="Bookman Old Style" pitchFamily="18" charset="0"/>
              </a:rPr>
              <a:t>showed </a:t>
            </a:r>
            <a:r>
              <a:rPr lang="en-US" b="1" dirty="0">
                <a:solidFill>
                  <a:schemeClr val="accent4">
                    <a:lumMod val="50000"/>
                  </a:schemeClr>
                </a:solidFill>
                <a:latin typeface="Bookman Old Style" pitchFamily="18" charset="0"/>
              </a:rPr>
              <a:t>“significantly larger shoot diameters” when a 1:1 biochar-manure compost mix was applied at a rate of </a:t>
            </a:r>
            <a:r>
              <a:rPr lang="en-US" b="1" dirty="0" smtClean="0">
                <a:solidFill>
                  <a:schemeClr val="accent4">
                    <a:lumMod val="50000"/>
                  </a:schemeClr>
                </a:solidFill>
                <a:latin typeface="Bookman Old Style" pitchFamily="18" charset="0"/>
              </a:rPr>
              <a:t>10t/ha.</a:t>
            </a:r>
            <a:r>
              <a:rPr lang="en-US" b="1" baseline="30000" dirty="0">
                <a:solidFill>
                  <a:schemeClr val="accent4">
                    <a:lumMod val="50000"/>
                  </a:schemeClr>
                </a:solidFill>
                <a:latin typeface="Bookman Old Style" pitchFamily="18" charset="0"/>
              </a:rPr>
              <a:t>2</a:t>
            </a:r>
            <a:r>
              <a:rPr lang="en-US" b="1" dirty="0" smtClean="0">
                <a:solidFill>
                  <a:schemeClr val="accent4">
                    <a:lumMod val="50000"/>
                  </a:schemeClr>
                </a:solidFill>
                <a:latin typeface="Bookman Old Style" pitchFamily="18" charset="0"/>
              </a:rPr>
              <a:t> </a:t>
            </a:r>
            <a:endParaRPr lang="en-US" b="1" dirty="0">
              <a:solidFill>
                <a:schemeClr val="accent4">
                  <a:lumMod val="50000"/>
                </a:schemeClr>
              </a:solidFill>
              <a:latin typeface="Bookman Old Style" pitchFamily="18" charset="0"/>
            </a:endParaRPr>
          </a:p>
        </p:txBody>
      </p:sp>
    </p:spTree>
    <p:extLst>
      <p:ext uri="{BB962C8B-B14F-4D97-AF65-F5344CB8AC3E}">
        <p14:creationId xmlns:p14="http://schemas.microsoft.com/office/powerpoint/2010/main" val="3107954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reenposting.org/image/LimeLight/Kramer%20Vineyards/Pruning%20grapevines%20r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5" y="857570"/>
            <a:ext cx="9177315" cy="60004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12. Improve vineyard floor management</a:t>
            </a:r>
            <a:endParaRPr lang="en-US" dirty="0">
              <a:solidFill>
                <a:schemeClr val="bg1"/>
              </a:solidFill>
            </a:endParaRPr>
          </a:p>
        </p:txBody>
      </p:sp>
      <p:sp>
        <p:nvSpPr>
          <p:cNvPr id="6" name="Rectangle 5"/>
          <p:cNvSpPr/>
          <p:nvPr/>
        </p:nvSpPr>
        <p:spPr>
          <a:xfrm>
            <a:off x="382574" y="4953000"/>
            <a:ext cx="7999426" cy="1631216"/>
          </a:xfrm>
          <a:prstGeom prst="rect">
            <a:avLst/>
          </a:prstGeom>
          <a:solidFill>
            <a:schemeClr val="accent4">
              <a:lumMod val="20000"/>
              <a:lumOff val="80000"/>
            </a:schemeClr>
          </a:solidFill>
        </p:spPr>
        <p:txBody>
          <a:bodyPr wrap="square">
            <a:spAutoFit/>
          </a:bodyPr>
          <a:lstStyle/>
          <a:p>
            <a:r>
              <a:rPr lang="en-US" sz="2000" b="1" dirty="0" smtClean="0">
                <a:solidFill>
                  <a:schemeClr val="accent4">
                    <a:lumMod val="50000"/>
                  </a:schemeClr>
                </a:solidFill>
                <a:latin typeface="Bookman Old Style" pitchFamily="18" charset="0"/>
              </a:rPr>
              <a:t>Certain pests such as grape cane borer and fungi such as </a:t>
            </a:r>
            <a:r>
              <a:rPr lang="en-US" sz="2000" b="1" dirty="0" err="1" smtClean="0">
                <a:solidFill>
                  <a:schemeClr val="accent4">
                    <a:lumMod val="50000"/>
                  </a:schemeClr>
                </a:solidFill>
                <a:latin typeface="Bookman Old Style" pitchFamily="18" charset="0"/>
              </a:rPr>
              <a:t>eutypa</a:t>
            </a:r>
            <a:r>
              <a:rPr lang="en-US" sz="2000" b="1" dirty="0" smtClean="0">
                <a:solidFill>
                  <a:schemeClr val="accent4">
                    <a:lumMod val="50000"/>
                  </a:schemeClr>
                </a:solidFill>
                <a:latin typeface="Bookman Old Style" pitchFamily="18" charset="0"/>
              </a:rPr>
              <a:t> dieback overwinter in vine prunings. </a:t>
            </a:r>
          </a:p>
          <a:p>
            <a:pPr marL="342900" indent="-342900">
              <a:buFont typeface="Arial" pitchFamily="34" charset="0"/>
              <a:buChar char="•"/>
            </a:pPr>
            <a:r>
              <a:rPr lang="en-US" sz="2000" b="1" dirty="0" smtClean="0">
                <a:solidFill>
                  <a:schemeClr val="accent4">
                    <a:lumMod val="50000"/>
                  </a:schemeClr>
                </a:solidFill>
                <a:latin typeface="Bookman Old Style" pitchFamily="18" charset="0"/>
              </a:rPr>
              <a:t>Removal and conversion into biochar would minimize these threats while providing a value-added product for use on the vineyard (or for resale).</a:t>
            </a:r>
            <a:endParaRPr lang="en-US" b="1" dirty="0" smtClean="0">
              <a:solidFill>
                <a:schemeClr val="accent4">
                  <a:lumMod val="50000"/>
                </a:schemeClr>
              </a:solidFill>
              <a:latin typeface="Bookman Old Style" pitchFamily="18" charset="0"/>
            </a:endParaRPr>
          </a:p>
        </p:txBody>
      </p:sp>
    </p:spTree>
    <p:extLst>
      <p:ext uri="{BB962C8B-B14F-4D97-AF65-F5344CB8AC3E}">
        <p14:creationId xmlns:p14="http://schemas.microsoft.com/office/powerpoint/2010/main" val="3107954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13. Reduce Compaction</a:t>
            </a:r>
            <a:endParaRPr lang="en-US" dirty="0">
              <a:solidFill>
                <a:schemeClr val="bg1"/>
              </a:solidFill>
            </a:endParaRPr>
          </a:p>
        </p:txBody>
      </p:sp>
      <p:pic>
        <p:nvPicPr>
          <p:cNvPr id="10246" name="Picture 6" descr="http://www.winesandvines.com/content/Image/wv_2008-07-11_Kubot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3" y="2667001"/>
            <a:ext cx="8886617" cy="40767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4983" y="1143000"/>
            <a:ext cx="8886618" cy="1631216"/>
          </a:xfrm>
          <a:prstGeom prst="rect">
            <a:avLst/>
          </a:prstGeom>
          <a:solidFill>
            <a:schemeClr val="accent4">
              <a:lumMod val="20000"/>
              <a:lumOff val="80000"/>
            </a:schemeClr>
          </a:solidFill>
        </p:spPr>
        <p:txBody>
          <a:bodyPr wrap="square">
            <a:spAutoFit/>
          </a:bodyPr>
          <a:lstStyle/>
          <a:p>
            <a:r>
              <a:rPr lang="en-US" sz="2000" b="1" dirty="0" smtClean="0">
                <a:solidFill>
                  <a:schemeClr val="accent4">
                    <a:lumMod val="50000"/>
                  </a:schemeClr>
                </a:solidFill>
                <a:latin typeface="Bookman Old Style" pitchFamily="18" charset="0"/>
              </a:rPr>
              <a:t>Tractors may be used a dozen times a year in a vineyard rows causing soil compaction which reduces infiltration of water, nutrients and air.  </a:t>
            </a:r>
          </a:p>
          <a:p>
            <a:pPr marL="342900" indent="-342900">
              <a:buFont typeface="Arial" pitchFamily="34" charset="0"/>
              <a:buChar char="•"/>
            </a:pPr>
            <a:r>
              <a:rPr lang="en-US" b="1" dirty="0" smtClean="0">
                <a:solidFill>
                  <a:schemeClr val="accent4">
                    <a:lumMod val="50000"/>
                  </a:schemeClr>
                </a:solidFill>
                <a:latin typeface="Bookman Old Style" pitchFamily="18" charset="0"/>
              </a:rPr>
              <a:t>Biochar is light weight and highly porous and can help improve soil bulk density leading to better aeration and infiltration. </a:t>
            </a:r>
          </a:p>
        </p:txBody>
      </p:sp>
      <p:pic>
        <p:nvPicPr>
          <p:cNvPr id="10248" name="Picture 8" descr="http://www.landscaperesource.com/image_uploads/articles/soil_compaction/soil_compaction_00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898335"/>
            <a:ext cx="2209800" cy="151852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54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14. Reduce soil acidity</a:t>
            </a:r>
            <a:endParaRPr lang="en-US" dirty="0">
              <a:solidFill>
                <a:schemeClr val="bg1"/>
              </a:solidFill>
            </a:endParaRPr>
          </a:p>
        </p:txBody>
      </p:sp>
      <p:pic>
        <p:nvPicPr>
          <p:cNvPr id="8194" name="Picture 2" descr="http://www.extension.org/sites/default/files/styles/large/public/PH_and_Nutrient_Availabilit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7926"/>
            <a:ext cx="5638800" cy="591007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057400" y="1600200"/>
            <a:ext cx="0" cy="510540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0400" y="1600200"/>
            <a:ext cx="0" cy="510540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97940" y="1853822"/>
            <a:ext cx="3293660" cy="3416320"/>
          </a:xfrm>
          <a:prstGeom prst="rect">
            <a:avLst/>
          </a:prstGeom>
          <a:solidFill>
            <a:schemeClr val="accent4">
              <a:lumMod val="20000"/>
              <a:lumOff val="80000"/>
            </a:schemeClr>
          </a:solidFill>
        </p:spPr>
        <p:txBody>
          <a:bodyPr wrap="square">
            <a:spAutoFit/>
          </a:bodyPr>
          <a:lstStyle/>
          <a:p>
            <a:pPr marL="285750" indent="-285750">
              <a:buFont typeface="Arial" pitchFamily="34" charset="0"/>
              <a:buChar char="•"/>
            </a:pPr>
            <a:r>
              <a:rPr lang="en-US" b="1" dirty="0" smtClean="0">
                <a:solidFill>
                  <a:schemeClr val="accent4">
                    <a:lumMod val="50000"/>
                  </a:schemeClr>
                </a:solidFill>
                <a:latin typeface="Bookman Old Style" pitchFamily="18" charset="0"/>
              </a:rPr>
              <a:t>Soils in the Finger Lakes are generally neutral to mildly acidic.</a:t>
            </a:r>
          </a:p>
          <a:p>
            <a:pPr marL="285750" indent="-285750">
              <a:buFont typeface="Arial" pitchFamily="34" charset="0"/>
              <a:buChar char="•"/>
            </a:pPr>
            <a:r>
              <a:rPr lang="en-US" b="1" dirty="0" smtClean="0">
                <a:solidFill>
                  <a:schemeClr val="accent4">
                    <a:lumMod val="50000"/>
                  </a:schemeClr>
                </a:solidFill>
                <a:latin typeface="Bookman Old Style" pitchFamily="18" charset="0"/>
              </a:rPr>
              <a:t>Acid rain has caused soils to become more acidic in the NE.</a:t>
            </a:r>
          </a:p>
          <a:p>
            <a:pPr marL="285750" indent="-285750">
              <a:buFont typeface="Arial" pitchFamily="34" charset="0"/>
              <a:buChar char="•"/>
            </a:pPr>
            <a:r>
              <a:rPr lang="en-US" b="1" dirty="0" smtClean="0">
                <a:solidFill>
                  <a:schemeClr val="accent4">
                    <a:lumMod val="50000"/>
                  </a:schemeClr>
                </a:solidFill>
                <a:latin typeface="Bookman Old Style" pitchFamily="18" charset="0"/>
              </a:rPr>
              <a:t>Many vineyards require lime applications</a:t>
            </a:r>
          </a:p>
          <a:p>
            <a:pPr marL="285750" indent="-285750">
              <a:buFont typeface="Arial" pitchFamily="34" charset="0"/>
              <a:buChar char="•"/>
            </a:pPr>
            <a:r>
              <a:rPr lang="en-US" b="1" dirty="0" smtClean="0">
                <a:solidFill>
                  <a:schemeClr val="accent4">
                    <a:lumMod val="50000"/>
                  </a:schemeClr>
                </a:solidFill>
                <a:latin typeface="Bookman Old Style" pitchFamily="18" charset="0"/>
              </a:rPr>
              <a:t>Biochar is normally alkaline &amp; can reduce acidity in soils</a:t>
            </a:r>
          </a:p>
        </p:txBody>
      </p:sp>
      <p:cxnSp>
        <p:nvCxnSpPr>
          <p:cNvPr id="6" name="Straight Arrow Connector 5"/>
          <p:cNvCxnSpPr/>
          <p:nvPr/>
        </p:nvCxnSpPr>
        <p:spPr>
          <a:xfrm>
            <a:off x="2057400" y="1752600"/>
            <a:ext cx="1143000" cy="0"/>
          </a:xfrm>
          <a:prstGeom prst="straightConnector1">
            <a:avLst/>
          </a:prstGeom>
          <a:ln w="38100">
            <a:solidFill>
              <a:schemeClr val="accent4">
                <a:lumMod val="50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ight Arrow Callout 9"/>
          <p:cNvSpPr/>
          <p:nvPr/>
        </p:nvSpPr>
        <p:spPr>
          <a:xfrm>
            <a:off x="76200" y="5943600"/>
            <a:ext cx="1981200" cy="762000"/>
          </a:xfrm>
          <a:prstGeom prst="rightArrowCallou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4">
                    <a:lumMod val="50000"/>
                  </a:schemeClr>
                </a:solidFill>
                <a:latin typeface="Arial" pitchFamily="34" charset="0"/>
                <a:cs typeface="Arial" pitchFamily="34" charset="0"/>
              </a:rPr>
              <a:t>Optimal range for grapes</a:t>
            </a:r>
            <a:endParaRPr lang="en-US" sz="1400" b="1" dirty="0">
              <a:solidFill>
                <a:schemeClr val="accent4">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107954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15. Neutralize toxins in soils</a:t>
            </a:r>
            <a:endParaRPr lang="en-US" dirty="0">
              <a:solidFill>
                <a:schemeClr val="bg1"/>
              </a:solidFill>
            </a:endParaRPr>
          </a:p>
        </p:txBody>
      </p:sp>
      <p:pic>
        <p:nvPicPr>
          <p:cNvPr id="5126" name="Picture 6" descr="http://www.agf.gov.bc.ca/pesticides/images/c/c_2_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16" y="1143000"/>
            <a:ext cx="8557383" cy="3420775"/>
          </a:xfrm>
          <a:prstGeom prst="rect">
            <a:avLst/>
          </a:prstGeom>
          <a:noFill/>
          <a:ln w="571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53572" y="4751963"/>
            <a:ext cx="8838028" cy="1877437"/>
          </a:xfrm>
          <a:prstGeom prst="rect">
            <a:avLst/>
          </a:prstGeom>
          <a:solidFill>
            <a:schemeClr val="accent4">
              <a:lumMod val="20000"/>
              <a:lumOff val="80000"/>
            </a:schemeClr>
          </a:solidFill>
        </p:spPr>
        <p:txBody>
          <a:bodyPr wrap="square">
            <a:spAutoFit/>
          </a:bodyPr>
          <a:lstStyle/>
          <a:p>
            <a:r>
              <a:rPr lang="en-US" sz="2000" b="1" dirty="0" smtClean="0">
                <a:solidFill>
                  <a:schemeClr val="accent4">
                    <a:lumMod val="50000"/>
                  </a:schemeClr>
                </a:solidFill>
                <a:latin typeface="Bookman Old Style" pitchFamily="18" charset="0"/>
              </a:rPr>
              <a:t>It is not uncommon for vineyard soils to have high levels of copper from repeated pesticide application.  </a:t>
            </a:r>
          </a:p>
          <a:p>
            <a:r>
              <a:rPr lang="en-US" sz="2000" b="1" dirty="0" smtClean="0">
                <a:solidFill>
                  <a:schemeClr val="accent4">
                    <a:lumMod val="50000"/>
                  </a:schemeClr>
                </a:solidFill>
                <a:latin typeface="Bookman Old Style" pitchFamily="18" charset="0"/>
              </a:rPr>
              <a:t>Also many vineyards use posts treated with CCA which contains chromium, copper &amp; arsenic that can leach into soils. </a:t>
            </a:r>
          </a:p>
          <a:p>
            <a:pPr marL="342900" indent="-342900">
              <a:buFont typeface="Arial" pitchFamily="34" charset="0"/>
              <a:buChar char="•"/>
            </a:pPr>
            <a:r>
              <a:rPr lang="en-US" b="1" dirty="0" smtClean="0">
                <a:solidFill>
                  <a:schemeClr val="accent4">
                    <a:lumMod val="50000"/>
                  </a:schemeClr>
                </a:solidFill>
                <a:latin typeface="Bookman Old Style" pitchFamily="18" charset="0"/>
              </a:rPr>
              <a:t>Biochar </a:t>
            </a:r>
            <a:r>
              <a:rPr lang="en-US" b="1" dirty="0">
                <a:solidFill>
                  <a:schemeClr val="accent4">
                    <a:lumMod val="50000"/>
                  </a:schemeClr>
                </a:solidFill>
                <a:latin typeface="Bookman Old Style" pitchFamily="18" charset="0"/>
              </a:rPr>
              <a:t>has been shown to render </a:t>
            </a:r>
            <a:r>
              <a:rPr lang="en-US" b="1" dirty="0" smtClean="0">
                <a:solidFill>
                  <a:schemeClr val="accent4">
                    <a:lumMod val="50000"/>
                  </a:schemeClr>
                </a:solidFill>
                <a:latin typeface="Bookman Old Style" pitchFamily="18" charset="0"/>
              </a:rPr>
              <a:t>these toxins </a:t>
            </a:r>
            <a:r>
              <a:rPr lang="en-US" b="1" dirty="0">
                <a:solidFill>
                  <a:schemeClr val="accent4">
                    <a:lumMod val="50000"/>
                  </a:schemeClr>
                </a:solidFill>
                <a:latin typeface="Bookman Old Style" pitchFamily="18" charset="0"/>
              </a:rPr>
              <a:t>plant unavailable and can prevent </a:t>
            </a:r>
            <a:r>
              <a:rPr lang="en-US" b="1" dirty="0" smtClean="0">
                <a:solidFill>
                  <a:schemeClr val="accent4">
                    <a:lumMod val="50000"/>
                  </a:schemeClr>
                </a:solidFill>
                <a:latin typeface="Bookman Old Style" pitchFamily="18" charset="0"/>
              </a:rPr>
              <a:t>them from leaching into </a:t>
            </a:r>
            <a:r>
              <a:rPr lang="en-US" b="1" dirty="0">
                <a:solidFill>
                  <a:schemeClr val="accent4">
                    <a:lumMod val="50000"/>
                  </a:schemeClr>
                </a:solidFill>
                <a:latin typeface="Bookman Old Style" pitchFamily="18" charset="0"/>
              </a:rPr>
              <a:t>the environment. </a:t>
            </a:r>
            <a:endParaRPr lang="en-US" b="1" dirty="0" smtClean="0">
              <a:solidFill>
                <a:schemeClr val="accent4">
                  <a:lumMod val="50000"/>
                </a:schemeClr>
              </a:solidFill>
              <a:latin typeface="Bookman Old Style" pitchFamily="18" charset="0"/>
            </a:endParaRPr>
          </a:p>
        </p:txBody>
      </p:sp>
      <p:sp>
        <p:nvSpPr>
          <p:cNvPr id="4" name="Rectangle 3"/>
          <p:cNvSpPr/>
          <p:nvPr/>
        </p:nvSpPr>
        <p:spPr>
          <a:xfrm>
            <a:off x="5562600" y="4282087"/>
            <a:ext cx="3008452" cy="276999"/>
          </a:xfrm>
          <a:prstGeom prst="rect">
            <a:avLst/>
          </a:prstGeom>
        </p:spPr>
        <p:txBody>
          <a:bodyPr wrap="none">
            <a:spAutoFit/>
          </a:bodyPr>
          <a:lstStyle/>
          <a:p>
            <a:r>
              <a:rPr lang="en-US" sz="1200" dirty="0"/>
              <a:t>http://www.agf.gov.bc.ca/pesticides/c_2.htm</a:t>
            </a:r>
          </a:p>
        </p:txBody>
      </p:sp>
    </p:spTree>
    <p:extLst>
      <p:ext uri="{BB962C8B-B14F-4D97-AF65-F5344CB8AC3E}">
        <p14:creationId xmlns:p14="http://schemas.microsoft.com/office/powerpoint/2010/main" val="310795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fingerlakesbiochar.com/wp-content/uploads/2011/10/biochar-picture2.jpg"/>
          <p:cNvPicPr>
            <a:picLocks noChangeAspect="1" noChangeArrowheads="1"/>
          </p:cNvPicPr>
          <p:nvPr/>
        </p:nvPicPr>
        <p:blipFill rotWithShape="1">
          <a:blip r:embed="rId3">
            <a:extLst>
              <a:ext uri="{28A0092B-C50C-407E-A947-70E740481C1C}">
                <a14:useLocalDpi xmlns:a14="http://schemas.microsoft.com/office/drawing/2010/main" val="0"/>
              </a:ext>
            </a:extLst>
          </a:blip>
          <a:srcRect l="33314" t="20901" r="4359" b="27467"/>
          <a:stretch/>
        </p:blipFill>
        <p:spPr bwMode="auto">
          <a:xfrm>
            <a:off x="0" y="0"/>
            <a:ext cx="9134335" cy="68921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ncrypted-tbn0.gstatic.com/images?q=tbn:ANd9GcRygoIsrRozlspSCeueQTPGazg0fx1BzZR21M7iTvYKgc3Kx2LQ">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324686"/>
            <a:ext cx="1219200" cy="9519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581400" y="152400"/>
            <a:ext cx="4597305" cy="609600"/>
          </a:xfrm>
          <a:solidFill>
            <a:schemeClr val="tx1">
              <a:lumMod val="65000"/>
              <a:lumOff val="35000"/>
            </a:schemeClr>
          </a:solidFill>
        </p:spPr>
        <p:txBody>
          <a:bodyPr>
            <a:normAutofit fontScale="90000"/>
          </a:bodyPr>
          <a:lstStyle/>
          <a:p>
            <a:r>
              <a:rPr lang="en-US" sz="3600" b="1" dirty="0" smtClean="0">
                <a:solidFill>
                  <a:schemeClr val="bg1"/>
                </a:solidFill>
                <a:latin typeface="Bookman Old Style" pitchFamily="18" charset="0"/>
              </a:rPr>
              <a:t>The Carbon Family</a:t>
            </a:r>
            <a:endParaRPr lang="en-US" sz="3600" dirty="0">
              <a:solidFill>
                <a:schemeClr val="bg1"/>
              </a:solidFill>
            </a:endParaRPr>
          </a:p>
        </p:txBody>
      </p:sp>
      <p:pic>
        <p:nvPicPr>
          <p:cNvPr id="3074" name="Picture 2" descr="http://www.water.siemens.com/SiteCollectionImages/products/activated_carbon/aqcarb_830_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523" y="3276600"/>
            <a:ext cx="945677" cy="14185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151448919"/>
              </p:ext>
            </p:extLst>
          </p:nvPr>
        </p:nvGraphicFramePr>
        <p:xfrm>
          <a:off x="1863200" y="837575"/>
          <a:ext cx="7128400" cy="5258425"/>
        </p:xfrm>
        <a:graphic>
          <a:graphicData uri="http://schemas.openxmlformats.org/drawingml/2006/table">
            <a:tbl>
              <a:tblPr firstRow="1" bandRow="1">
                <a:tableStyleId>{5C22544A-7EE6-4342-B048-85BDC9FD1C3A}</a:tableStyleId>
              </a:tblPr>
              <a:tblGrid>
                <a:gridCol w="1489600"/>
                <a:gridCol w="1600200"/>
                <a:gridCol w="1981200"/>
                <a:gridCol w="2057400"/>
              </a:tblGrid>
              <a:tr h="644831">
                <a:tc>
                  <a:txBody>
                    <a:bodyPr/>
                    <a:lstStyle/>
                    <a:p>
                      <a:endParaRPr lang="en-US" dirty="0"/>
                    </a:p>
                  </a:txBody>
                  <a:tcPr>
                    <a:solidFill>
                      <a:schemeClr val="tx1">
                        <a:lumMod val="75000"/>
                        <a:lumOff val="25000"/>
                      </a:schemeClr>
                    </a:solidFill>
                  </a:tcPr>
                </a:tc>
                <a:tc>
                  <a:txBody>
                    <a:bodyPr/>
                    <a:lstStyle/>
                    <a:p>
                      <a:pPr algn="ctr"/>
                      <a:r>
                        <a:rPr lang="en-US" sz="2000" dirty="0" smtClean="0"/>
                        <a:t>Charcoal</a:t>
                      </a:r>
                      <a:endParaRPr lang="en-US" sz="2000" dirty="0"/>
                    </a:p>
                  </a:txBody>
                  <a:tcPr>
                    <a:solidFill>
                      <a:schemeClr val="tx1">
                        <a:lumMod val="75000"/>
                        <a:lumOff val="25000"/>
                      </a:schemeClr>
                    </a:solidFill>
                  </a:tcPr>
                </a:tc>
                <a:tc>
                  <a:txBody>
                    <a:bodyPr/>
                    <a:lstStyle/>
                    <a:p>
                      <a:pPr algn="ctr"/>
                      <a:r>
                        <a:rPr lang="en-US" sz="2800" dirty="0" smtClean="0"/>
                        <a:t>Biochar</a:t>
                      </a:r>
                      <a:endParaRPr lang="en-US" sz="2800" dirty="0"/>
                    </a:p>
                  </a:txBody>
                  <a:tcPr>
                    <a:solidFill>
                      <a:schemeClr val="tx1">
                        <a:lumMod val="75000"/>
                        <a:lumOff val="25000"/>
                      </a:schemeClr>
                    </a:solidFill>
                  </a:tcPr>
                </a:tc>
                <a:tc>
                  <a:txBody>
                    <a:bodyPr/>
                    <a:lstStyle/>
                    <a:p>
                      <a:pPr algn="ctr"/>
                      <a:r>
                        <a:rPr lang="en-US" sz="2000" dirty="0" smtClean="0"/>
                        <a:t>Activated</a:t>
                      </a:r>
                      <a:r>
                        <a:rPr lang="en-US" sz="2000" baseline="0" dirty="0" smtClean="0"/>
                        <a:t> Carbon</a:t>
                      </a:r>
                      <a:endParaRPr lang="en-US" sz="2000" dirty="0"/>
                    </a:p>
                  </a:txBody>
                  <a:tcPr>
                    <a:solidFill>
                      <a:schemeClr val="tx1">
                        <a:lumMod val="75000"/>
                        <a:lumOff val="25000"/>
                      </a:schemeClr>
                    </a:solidFill>
                  </a:tcPr>
                </a:tc>
              </a:tr>
              <a:tr h="744697">
                <a:tc>
                  <a:txBody>
                    <a:bodyPr/>
                    <a:lstStyle/>
                    <a:p>
                      <a:pPr algn="ctr"/>
                      <a:r>
                        <a:rPr lang="en-US" sz="2000" b="1" dirty="0" smtClean="0"/>
                        <a:t>Feedstock</a:t>
                      </a:r>
                      <a:endParaRPr lang="en-US" sz="2000" b="1" dirty="0"/>
                    </a:p>
                  </a:txBody>
                  <a:tcPr>
                    <a:solidFill>
                      <a:schemeClr val="bg1">
                        <a:lumMod val="85000"/>
                      </a:schemeClr>
                    </a:solidFill>
                  </a:tcPr>
                </a:tc>
                <a:tc>
                  <a:txBody>
                    <a:bodyPr/>
                    <a:lstStyle/>
                    <a:p>
                      <a:r>
                        <a:rPr lang="en-US" sz="1400" dirty="0" smtClean="0"/>
                        <a:t>Hardwood, sawdust</a:t>
                      </a:r>
                    </a:p>
                    <a:p>
                      <a:r>
                        <a:rPr lang="en-US" sz="1400" dirty="0" smtClean="0"/>
                        <a:t>+ Binding Agents</a:t>
                      </a:r>
                      <a:endParaRPr lang="en-US" sz="1400" dirty="0"/>
                    </a:p>
                  </a:txBody>
                  <a:tcPr>
                    <a:solidFill>
                      <a:schemeClr val="bg1">
                        <a:lumMod val="85000"/>
                      </a:schemeClr>
                    </a:solidFill>
                  </a:tcPr>
                </a:tc>
                <a:tc>
                  <a:txBody>
                    <a:bodyPr/>
                    <a:lstStyle/>
                    <a:p>
                      <a:r>
                        <a:rPr lang="en-US" sz="1400" baseline="0" dirty="0" smtClean="0"/>
                        <a:t>Ag, forestry &amp; other organic materials/waste</a:t>
                      </a:r>
                      <a:endParaRPr lang="en-US" sz="1400" dirty="0"/>
                    </a:p>
                  </a:txBody>
                  <a:tcPr>
                    <a:solidFill>
                      <a:schemeClr val="bg1">
                        <a:lumMod val="85000"/>
                      </a:schemeClr>
                    </a:solidFill>
                  </a:tcPr>
                </a:tc>
                <a:tc>
                  <a:txBody>
                    <a:bodyPr/>
                    <a:lstStyle/>
                    <a:p>
                      <a:r>
                        <a:rPr lang="en-US" sz="1400" dirty="0" smtClean="0"/>
                        <a:t>Coconut shells,</a:t>
                      </a:r>
                      <a:r>
                        <a:rPr lang="en-US" sz="1400" baseline="0" dirty="0" smtClean="0"/>
                        <a:t> peat, coal, petroleum pitch</a:t>
                      </a:r>
                      <a:endParaRPr lang="en-US" sz="1400" dirty="0"/>
                    </a:p>
                  </a:txBody>
                  <a:tcPr>
                    <a:solidFill>
                      <a:schemeClr val="bg1">
                        <a:lumMod val="85000"/>
                      </a:schemeClr>
                    </a:solidFill>
                  </a:tcPr>
                </a:tc>
              </a:tr>
              <a:tr h="744697">
                <a:tc>
                  <a:txBody>
                    <a:bodyPr/>
                    <a:lstStyle/>
                    <a:p>
                      <a:pPr algn="ctr"/>
                      <a:r>
                        <a:rPr lang="en-US" sz="2000" b="1" dirty="0" smtClean="0"/>
                        <a:t>Common Uses</a:t>
                      </a:r>
                    </a:p>
                  </a:txBody>
                  <a:tcPr>
                    <a:solidFill>
                      <a:schemeClr val="tx1">
                        <a:lumMod val="50000"/>
                        <a:lumOff val="50000"/>
                      </a:schemeClr>
                    </a:solidFill>
                  </a:tcPr>
                </a:tc>
                <a:tc>
                  <a:txBody>
                    <a:bodyPr/>
                    <a:lstStyle/>
                    <a:p>
                      <a:r>
                        <a:rPr lang="en-US" sz="1400" dirty="0" smtClean="0"/>
                        <a:t>Fuel (Cooking)</a:t>
                      </a:r>
                      <a:endParaRPr lang="en-US" sz="1400" dirty="0"/>
                    </a:p>
                  </a:txBody>
                  <a:tcPr>
                    <a:solidFill>
                      <a:schemeClr val="tx1">
                        <a:lumMod val="50000"/>
                        <a:lumOff val="50000"/>
                      </a:schemeClr>
                    </a:solidFill>
                  </a:tcPr>
                </a:tc>
                <a:tc>
                  <a:txBody>
                    <a:bodyPr/>
                    <a:lstStyle/>
                    <a:p>
                      <a:r>
                        <a:rPr lang="en-US" sz="1400" dirty="0" smtClean="0"/>
                        <a:t>Soil Amendment</a:t>
                      </a:r>
                    </a:p>
                    <a:p>
                      <a:r>
                        <a:rPr lang="en-US" sz="1400" dirty="0" smtClean="0"/>
                        <a:t>Remediation</a:t>
                      </a:r>
                    </a:p>
                    <a:p>
                      <a:r>
                        <a:rPr lang="en-US" sz="1400" dirty="0" smtClean="0"/>
                        <a:t>Filtration</a:t>
                      </a:r>
                    </a:p>
                    <a:p>
                      <a:r>
                        <a:rPr lang="en-US" sz="1400" dirty="0" smtClean="0"/>
                        <a:t>Binding Agent (livestock)</a:t>
                      </a:r>
                      <a:endParaRPr lang="en-US" sz="1400" dirty="0"/>
                    </a:p>
                  </a:txBody>
                  <a:tcPr>
                    <a:solidFill>
                      <a:schemeClr val="tx1">
                        <a:lumMod val="50000"/>
                        <a:lumOff val="50000"/>
                      </a:schemeClr>
                    </a:solidFill>
                  </a:tcPr>
                </a:tc>
                <a:tc>
                  <a:txBody>
                    <a:bodyPr/>
                    <a:lstStyle/>
                    <a:p>
                      <a:r>
                        <a:rPr lang="en-US" sz="1400" dirty="0" smtClean="0"/>
                        <a:t>Filtration</a:t>
                      </a:r>
                    </a:p>
                    <a:p>
                      <a:r>
                        <a:rPr lang="en-US" sz="1400" dirty="0" smtClean="0"/>
                        <a:t>Odor Control</a:t>
                      </a:r>
                    </a:p>
                    <a:p>
                      <a:r>
                        <a:rPr lang="en-US" sz="1400" dirty="0" smtClean="0"/>
                        <a:t>Remediation</a:t>
                      </a:r>
                    </a:p>
                    <a:p>
                      <a:r>
                        <a:rPr lang="en-US" sz="1400" dirty="0" smtClean="0"/>
                        <a:t>Binding Agent (humans)</a:t>
                      </a:r>
                      <a:endParaRPr lang="en-US" sz="1400" dirty="0"/>
                    </a:p>
                  </a:txBody>
                  <a:tcPr>
                    <a:solidFill>
                      <a:schemeClr val="tx1">
                        <a:lumMod val="50000"/>
                        <a:lumOff val="50000"/>
                      </a:schemeClr>
                    </a:solidFill>
                  </a:tcPr>
                </a:tc>
              </a:tr>
              <a:tr h="744697">
                <a:tc>
                  <a:txBody>
                    <a:bodyPr/>
                    <a:lstStyle/>
                    <a:p>
                      <a:pPr algn="ctr"/>
                      <a:r>
                        <a:rPr lang="en-US" sz="2000" b="1" dirty="0" smtClean="0"/>
                        <a:t>Relevant Qualities</a:t>
                      </a:r>
                      <a:endParaRPr lang="en-US" sz="2000" b="1" dirty="0"/>
                    </a:p>
                  </a:txBody>
                  <a:tcPr>
                    <a:solidFill>
                      <a:schemeClr val="bg1">
                        <a:lumMod val="85000"/>
                      </a:schemeClr>
                    </a:solidFill>
                  </a:tcPr>
                </a:tc>
                <a:tc>
                  <a:txBody>
                    <a:bodyPr/>
                    <a:lstStyle/>
                    <a:p>
                      <a:r>
                        <a:rPr lang="en-US" sz="1400" dirty="0" err="1" smtClean="0"/>
                        <a:t>Burnability</a:t>
                      </a:r>
                      <a:endParaRPr lang="en-US" sz="1400" dirty="0" smtClean="0"/>
                    </a:p>
                    <a:p>
                      <a:r>
                        <a:rPr lang="en-US" sz="1400" dirty="0" smtClean="0"/>
                        <a:t>Low smoke</a:t>
                      </a:r>
                    </a:p>
                    <a:p>
                      <a:endParaRPr lang="en-US" sz="140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Adsorption/Porosity</a:t>
                      </a:r>
                      <a:r>
                        <a:rPr lang="en-US" sz="14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CEC</a:t>
                      </a:r>
                    </a:p>
                    <a:p>
                      <a:r>
                        <a:rPr lang="en-US" sz="1400" dirty="0" smtClean="0"/>
                        <a:t>Sequestration </a:t>
                      </a:r>
                      <a:endParaRPr lang="en-US" sz="1400" dirty="0"/>
                    </a:p>
                  </a:txBody>
                  <a:tcPr>
                    <a:solidFill>
                      <a:schemeClr val="bg1">
                        <a:lumMod val="85000"/>
                      </a:schemeClr>
                    </a:solidFill>
                  </a:tcPr>
                </a:tc>
                <a:tc>
                  <a:txBody>
                    <a:bodyPr/>
                    <a:lstStyle/>
                    <a:p>
                      <a:r>
                        <a:rPr lang="en-US" sz="1400" dirty="0" smtClean="0"/>
                        <a:t>Adsorption</a:t>
                      </a:r>
                    </a:p>
                    <a:p>
                      <a:endParaRPr lang="en-US" sz="1400" dirty="0"/>
                    </a:p>
                  </a:txBody>
                  <a:tcPr>
                    <a:solidFill>
                      <a:schemeClr val="bg1">
                        <a:lumMod val="85000"/>
                      </a:schemeClr>
                    </a:solidFill>
                  </a:tcPr>
                </a:tc>
              </a:tr>
              <a:tr h="461613">
                <a:tc>
                  <a:txBody>
                    <a:bodyPr/>
                    <a:lstStyle/>
                    <a:p>
                      <a:pPr algn="ctr"/>
                      <a:r>
                        <a:rPr lang="en-US" sz="2000" b="1" dirty="0" smtClean="0"/>
                        <a:t>Cost</a:t>
                      </a:r>
                      <a:endParaRPr lang="en-US" sz="2000" b="1" dirty="0"/>
                    </a:p>
                  </a:txBody>
                  <a:tcPr>
                    <a:solidFill>
                      <a:schemeClr val="tx1">
                        <a:lumMod val="50000"/>
                        <a:lumOff val="50000"/>
                      </a:schemeClr>
                    </a:solidFill>
                  </a:tcPr>
                </a:tc>
                <a:tc>
                  <a:txBody>
                    <a:bodyPr/>
                    <a:lstStyle/>
                    <a:p>
                      <a:r>
                        <a:rPr lang="en-US" sz="1400" dirty="0" smtClean="0"/>
                        <a:t>$ - $$</a:t>
                      </a:r>
                      <a:endParaRPr lang="en-US" sz="1400" dirty="0"/>
                    </a:p>
                  </a:txBody>
                  <a:tcPr>
                    <a:solidFill>
                      <a:schemeClr val="tx1">
                        <a:lumMod val="50000"/>
                        <a:lumOff val="50000"/>
                      </a:schemeClr>
                    </a:solidFill>
                  </a:tcPr>
                </a:tc>
                <a:tc>
                  <a:txBody>
                    <a:bodyPr/>
                    <a:lstStyle/>
                    <a:p>
                      <a:r>
                        <a:rPr lang="en-US" sz="1400" dirty="0" smtClean="0"/>
                        <a:t>$$</a:t>
                      </a:r>
                      <a:endParaRPr lang="en-US" sz="1400" dirty="0"/>
                    </a:p>
                  </a:txBody>
                  <a:tcPr>
                    <a:solidFill>
                      <a:schemeClr val="tx1">
                        <a:lumMod val="50000"/>
                        <a:lumOff val="50000"/>
                      </a:schemeClr>
                    </a:solidFill>
                  </a:tcPr>
                </a:tc>
                <a:tc>
                  <a:txBody>
                    <a:bodyPr/>
                    <a:lstStyle/>
                    <a:p>
                      <a:r>
                        <a:rPr lang="en-US" sz="1400" dirty="0" smtClean="0"/>
                        <a:t>$$$</a:t>
                      </a:r>
                      <a:endParaRPr lang="en-US" sz="1400" dirty="0"/>
                    </a:p>
                  </a:txBody>
                  <a:tcPr>
                    <a:solidFill>
                      <a:schemeClr val="tx1">
                        <a:lumMod val="50000"/>
                        <a:lumOff val="50000"/>
                      </a:schemeClr>
                    </a:solidFill>
                  </a:tcPr>
                </a:tc>
              </a:tr>
              <a:tr h="864740">
                <a:tc>
                  <a:txBody>
                    <a:bodyPr/>
                    <a:lstStyle/>
                    <a:p>
                      <a:pPr algn="ctr"/>
                      <a:r>
                        <a:rPr lang="en-US" sz="2000" b="1" dirty="0" smtClean="0"/>
                        <a:t>Production</a:t>
                      </a:r>
                      <a:endParaRPr lang="en-US" sz="2000" b="1" dirty="0"/>
                    </a:p>
                  </a:txBody>
                  <a:tcPr>
                    <a:solidFill>
                      <a:schemeClr val="bg1">
                        <a:lumMod val="85000"/>
                      </a:schemeClr>
                    </a:solidFill>
                  </a:tcPr>
                </a:tc>
                <a:tc>
                  <a:txBody>
                    <a:bodyPr/>
                    <a:lstStyle/>
                    <a:p>
                      <a:r>
                        <a:rPr lang="en-US" sz="1400" dirty="0" smtClean="0"/>
                        <a:t>Slow Pyrolysis;</a:t>
                      </a:r>
                    </a:p>
                    <a:p>
                      <a:r>
                        <a:rPr lang="en-US" sz="1400" dirty="0" smtClean="0"/>
                        <a:t>Kiln</a:t>
                      </a:r>
                      <a:endParaRPr lang="en-US" sz="1400" dirty="0"/>
                    </a:p>
                  </a:txBody>
                  <a:tcPr>
                    <a:solidFill>
                      <a:schemeClr val="bg1">
                        <a:lumMod val="85000"/>
                      </a:schemeClr>
                    </a:solidFill>
                  </a:tcPr>
                </a:tc>
                <a:tc>
                  <a:txBody>
                    <a:bodyPr/>
                    <a:lstStyle/>
                    <a:p>
                      <a:r>
                        <a:rPr lang="en-US" sz="1400" dirty="0" smtClean="0"/>
                        <a:t>Slow Pyrolysis;</a:t>
                      </a:r>
                    </a:p>
                    <a:p>
                      <a:r>
                        <a:rPr lang="en-US" sz="1400" dirty="0" smtClean="0"/>
                        <a:t>Kiln;</a:t>
                      </a:r>
                    </a:p>
                    <a:p>
                      <a:r>
                        <a:rPr lang="en-US" sz="1400" dirty="0" smtClean="0"/>
                        <a:t>Gasification</a:t>
                      </a:r>
                      <a:endParaRPr lang="en-US" sz="1400" dirty="0"/>
                    </a:p>
                  </a:txBody>
                  <a:tcPr>
                    <a:solidFill>
                      <a:schemeClr val="bg1">
                        <a:lumMod val="85000"/>
                      </a:schemeClr>
                    </a:solidFill>
                  </a:tcPr>
                </a:tc>
                <a:tc>
                  <a:txBody>
                    <a:bodyPr/>
                    <a:lstStyle/>
                    <a:p>
                      <a:r>
                        <a:rPr lang="en-US" sz="1400" dirty="0" smtClean="0"/>
                        <a:t>Pyrolyzed</a:t>
                      </a:r>
                      <a:r>
                        <a:rPr lang="en-US" sz="1400" baseline="0" dirty="0" smtClean="0"/>
                        <a:t> at 600 – 900C + activated at 250C   OR</a:t>
                      </a:r>
                    </a:p>
                    <a:p>
                      <a:r>
                        <a:rPr lang="en-US" sz="1400" baseline="0" dirty="0" smtClean="0"/>
                        <a:t>Chemically impregnated &amp; cooked @ 450 – 900C</a:t>
                      </a:r>
                      <a:endParaRPr lang="en-US" sz="1400" dirty="0"/>
                    </a:p>
                  </a:txBody>
                  <a:tcPr>
                    <a:solidFill>
                      <a:schemeClr val="bg1">
                        <a:lumMod val="85000"/>
                      </a:schemeClr>
                    </a:solidFill>
                  </a:tcPr>
                </a:tc>
              </a:tr>
              <a:tr h="7728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Carbon Footprint</a:t>
                      </a:r>
                    </a:p>
                  </a:txBody>
                  <a:tcPr>
                    <a:solidFill>
                      <a:schemeClr val="tx1">
                        <a:lumMod val="50000"/>
                        <a:lumOff val="50000"/>
                      </a:schemeClr>
                    </a:solidFill>
                  </a:tcPr>
                </a:tc>
                <a:tc>
                  <a:txBody>
                    <a:bodyPr/>
                    <a:lstStyle/>
                    <a:p>
                      <a:r>
                        <a:rPr lang="en-US" sz="1400" dirty="0" smtClean="0"/>
                        <a:t>Carbon Neutral: May</a:t>
                      </a:r>
                      <a:r>
                        <a:rPr lang="en-US" sz="1400" baseline="0" dirty="0" smtClean="0"/>
                        <a:t> lead</a:t>
                      </a:r>
                      <a:r>
                        <a:rPr lang="en-US" sz="1400" dirty="0" smtClean="0"/>
                        <a:t> to Deforestation</a:t>
                      </a:r>
                      <a:endParaRPr lang="en-US" sz="1400" dirty="0"/>
                    </a:p>
                  </a:txBody>
                  <a:tcPr>
                    <a:solidFill>
                      <a:schemeClr val="tx1">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Carbon Negative </a:t>
                      </a:r>
                      <a:r>
                        <a:rPr lang="en-US" sz="1400" baseline="0" dirty="0" smtClean="0"/>
                        <a:t> (in many situations)</a:t>
                      </a:r>
                      <a:endParaRPr lang="en-US" sz="1400" dirty="0"/>
                    </a:p>
                  </a:txBody>
                  <a:tcPr>
                    <a:solidFill>
                      <a:schemeClr val="tx1">
                        <a:lumMod val="50000"/>
                        <a:lumOff val="50000"/>
                      </a:schemeClr>
                    </a:solidFill>
                  </a:tcPr>
                </a:tc>
                <a:tc>
                  <a:txBody>
                    <a:bodyPr/>
                    <a:lstStyle/>
                    <a:p>
                      <a:r>
                        <a:rPr lang="en-US" sz="1400" dirty="0" smtClean="0"/>
                        <a:t>Carbon Positive </a:t>
                      </a:r>
                      <a:endParaRPr lang="en-US" sz="1400" dirty="0"/>
                    </a:p>
                  </a:txBody>
                  <a:tcPr>
                    <a:solidFill>
                      <a:schemeClr val="tx1">
                        <a:lumMod val="50000"/>
                        <a:lumOff val="50000"/>
                      </a:schemeClr>
                    </a:solidFill>
                  </a:tcPr>
                </a:tc>
              </a:tr>
            </a:tbl>
          </a:graphicData>
        </a:graphic>
      </p:graphicFrame>
      <p:sp>
        <p:nvSpPr>
          <p:cNvPr id="2" name="5-Point Star 1"/>
          <p:cNvSpPr/>
          <p:nvPr/>
        </p:nvSpPr>
        <p:spPr>
          <a:xfrm>
            <a:off x="6477000" y="6019800"/>
            <a:ext cx="381000" cy="381000"/>
          </a:xfrm>
          <a:prstGeom prst="star5">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412" y="6210300"/>
            <a:ext cx="9141655" cy="723900"/>
          </a:xfrm>
          <a:prstGeom prst="rect">
            <a:avLst/>
          </a:prstGeom>
          <a:solidFill>
            <a:schemeClr val="tx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What is Biochar?</a:t>
            </a:r>
            <a:endParaRPr lang="en-US" dirty="0">
              <a:solidFill>
                <a:schemeClr val="bg1"/>
              </a:solidFill>
            </a:endParaRPr>
          </a:p>
        </p:txBody>
      </p:sp>
    </p:spTree>
    <p:extLst>
      <p:ext uri="{BB962C8B-B14F-4D97-AF65-F5344CB8AC3E}">
        <p14:creationId xmlns:p14="http://schemas.microsoft.com/office/powerpoint/2010/main" val="2973483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pavineco.com/wp-content/uploads/2012/09/FLX-riesl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75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lb logo.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6" y="6172200"/>
            <a:ext cx="2517296" cy="661830"/>
          </a:xfrm>
          <a:prstGeom prst="rect">
            <a:avLst/>
          </a:prstGeom>
          <a:solidFill>
            <a:schemeClr val="bg1"/>
          </a:solidFill>
        </p:spPr>
      </p:pic>
      <p:sp>
        <p:nvSpPr>
          <p:cNvPr id="6" name="Title 1"/>
          <p:cNvSpPr txBox="1">
            <a:spLocks/>
          </p:cNvSpPr>
          <p:nvPr/>
        </p:nvSpPr>
        <p:spPr>
          <a:xfrm>
            <a:off x="1627496" y="4597021"/>
            <a:ext cx="7516504" cy="1143000"/>
          </a:xfrm>
          <a:prstGeom prst="rect">
            <a:avLst/>
          </a:prstGeom>
          <a:solidFill>
            <a:schemeClr val="accent4">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n-US" sz="2000" b="1" dirty="0" smtClean="0">
                <a:solidFill>
                  <a:schemeClr val="bg1"/>
                </a:solidFill>
                <a:latin typeface="Bookman Old Style" pitchFamily="18" charset="0"/>
              </a:rPr>
              <a:t>Kathleen Draper – Owner, Finger Lakes Biochar</a:t>
            </a:r>
          </a:p>
          <a:p>
            <a:pPr marL="341313" indent="-341313" algn="l">
              <a:buFont typeface="Arial" pitchFamily="34" charset="0"/>
              <a:buChar char="•"/>
            </a:pPr>
            <a:r>
              <a:rPr lang="en-US" sz="2000" b="1" dirty="0" smtClean="0">
                <a:solidFill>
                  <a:schemeClr val="bg1"/>
                </a:solidFill>
                <a:latin typeface="Bookman Old Style" pitchFamily="18" charset="0"/>
              </a:rPr>
              <a:t>Christian Pulver – Agronomist, Cornell University</a:t>
            </a:r>
          </a:p>
        </p:txBody>
      </p:sp>
    </p:spTree>
    <p:extLst>
      <p:ext uri="{BB962C8B-B14F-4D97-AF65-F5344CB8AC3E}">
        <p14:creationId xmlns:p14="http://schemas.microsoft.com/office/powerpoint/2010/main" val="3864000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639935065"/>
              </p:ext>
            </p:extLst>
          </p:nvPr>
        </p:nvGraphicFramePr>
        <p:xfrm>
          <a:off x="381000" y="914400"/>
          <a:ext cx="8534400" cy="5552440"/>
        </p:xfrm>
        <a:graphic>
          <a:graphicData uri="http://schemas.openxmlformats.org/drawingml/2006/table">
            <a:tbl>
              <a:tblPr firstRow="1" bandRow="1">
                <a:tableStyleId>{00A15C55-8517-42AA-B614-E9B94910E393}</a:tableStyleId>
              </a:tblPr>
              <a:tblGrid>
                <a:gridCol w="1447800"/>
                <a:gridCol w="3200400"/>
                <a:gridCol w="3886200"/>
              </a:tblGrid>
              <a:tr h="0">
                <a:tc>
                  <a:txBody>
                    <a:bodyPr/>
                    <a:lstStyle/>
                    <a:p>
                      <a:pPr algn="ctr"/>
                      <a:r>
                        <a:rPr lang="en-US" dirty="0" smtClean="0"/>
                        <a:t>Nutrient</a:t>
                      </a:r>
                      <a:endParaRPr lang="en-US" dirty="0"/>
                    </a:p>
                  </a:txBody>
                  <a:tcPr/>
                </a:tc>
                <a:tc>
                  <a:txBody>
                    <a:bodyPr/>
                    <a:lstStyle/>
                    <a:p>
                      <a:pPr algn="ctr"/>
                      <a:r>
                        <a:rPr lang="en-US" dirty="0" smtClean="0"/>
                        <a:t>Ideal</a:t>
                      </a:r>
                      <a:r>
                        <a:rPr lang="en-US" baseline="0" dirty="0" smtClean="0"/>
                        <a:t> range </a:t>
                      </a:r>
                      <a:endParaRPr lang="en-US" dirty="0"/>
                    </a:p>
                  </a:txBody>
                  <a:tcPr/>
                </a:tc>
                <a:tc>
                  <a:txBody>
                    <a:bodyPr/>
                    <a:lstStyle/>
                    <a:p>
                      <a:pPr algn="ctr"/>
                      <a:r>
                        <a:rPr lang="en-US" dirty="0" smtClean="0"/>
                        <a:t>Corrective Action</a:t>
                      </a:r>
                      <a:endParaRPr lang="en-US" dirty="0"/>
                    </a:p>
                  </a:txBody>
                  <a:tcPr/>
                </a:tc>
              </a:tr>
              <a:tr h="370840">
                <a:tc>
                  <a:txBody>
                    <a:bodyPr/>
                    <a:lstStyle/>
                    <a:p>
                      <a:r>
                        <a:rPr lang="en-US" sz="1400" b="1" dirty="0" smtClean="0"/>
                        <a:t>pH</a:t>
                      </a:r>
                      <a:endParaRPr lang="en-US" sz="1400" b="1" dirty="0"/>
                    </a:p>
                  </a:txBody>
                  <a:tcPr/>
                </a:tc>
                <a:tc>
                  <a:txBody>
                    <a:bodyPr/>
                    <a:lstStyle/>
                    <a:p>
                      <a:pPr algn="ctr"/>
                      <a:r>
                        <a:rPr lang="en-US" sz="1400" dirty="0" smtClean="0"/>
                        <a:t>5.5</a:t>
                      </a:r>
                      <a:r>
                        <a:rPr lang="en-US" sz="1400" baseline="0" dirty="0" smtClean="0"/>
                        <a:t> – 6.5</a:t>
                      </a:r>
                      <a:r>
                        <a:rPr lang="en-US" sz="1400" dirty="0" smtClean="0"/>
                        <a:t> </a:t>
                      </a:r>
                      <a:endParaRPr lang="en-US" sz="1400" dirty="0"/>
                    </a:p>
                  </a:txBody>
                  <a:tcPr/>
                </a:tc>
                <a:tc>
                  <a:txBody>
                    <a:bodyPr/>
                    <a:lstStyle/>
                    <a:p>
                      <a:pPr algn="ctr"/>
                      <a:r>
                        <a:rPr lang="en-US" sz="1400" dirty="0" smtClean="0"/>
                        <a:t>Lime</a:t>
                      </a:r>
                      <a:r>
                        <a:rPr lang="en-US" sz="1400" baseline="0" dirty="0" smtClean="0"/>
                        <a:t> to increase; sulfur to decrease</a:t>
                      </a:r>
                      <a:endParaRPr lang="en-US" sz="1400" dirty="0"/>
                    </a:p>
                  </a:txBody>
                  <a:tcPr/>
                </a:tc>
              </a:tr>
              <a:tr h="370840">
                <a:tc>
                  <a:txBody>
                    <a:bodyPr/>
                    <a:lstStyle/>
                    <a:p>
                      <a:r>
                        <a:rPr lang="en-US" sz="1400" b="1" dirty="0" smtClean="0"/>
                        <a:t>Organic</a:t>
                      </a:r>
                      <a:r>
                        <a:rPr lang="en-US" sz="1400" b="1" baseline="0" dirty="0" smtClean="0"/>
                        <a:t> Material</a:t>
                      </a:r>
                      <a:endParaRPr lang="en-US" sz="1400" b="1" dirty="0"/>
                    </a:p>
                  </a:txBody>
                  <a:tcPr/>
                </a:tc>
                <a:tc>
                  <a:txBody>
                    <a:bodyPr/>
                    <a:lstStyle/>
                    <a:p>
                      <a:pPr algn="ctr"/>
                      <a:r>
                        <a:rPr lang="en-US" sz="1400" dirty="0" smtClean="0"/>
                        <a:t>3 – 5%</a:t>
                      </a:r>
                      <a:r>
                        <a:rPr lang="en-US" sz="1400" baseline="0" dirty="0" smtClean="0"/>
                        <a:t> as per PA Wine</a:t>
                      </a:r>
                      <a:endParaRPr lang="en-US" sz="1400" dirty="0" smtClean="0"/>
                    </a:p>
                    <a:p>
                      <a:pPr algn="ctr"/>
                      <a:r>
                        <a:rPr lang="en-US" sz="1400" i="1" dirty="0" smtClean="0"/>
                        <a:t>2 – 4% as per Cornell</a:t>
                      </a:r>
                      <a:endParaRPr lang="en-US" sz="1400" i="1" dirty="0"/>
                    </a:p>
                  </a:txBody>
                  <a:tcPr/>
                </a:tc>
                <a:tc>
                  <a:txBody>
                    <a:bodyPr/>
                    <a:lstStyle/>
                    <a:p>
                      <a:pPr algn="ctr"/>
                      <a:r>
                        <a:rPr lang="en-US" sz="1400" dirty="0" smtClean="0"/>
                        <a:t>Add pomace, compost, mulch, hay, green manure, manure, herbaceous plant</a:t>
                      </a:r>
                      <a:r>
                        <a:rPr lang="en-US" sz="1400" baseline="0" dirty="0" smtClean="0"/>
                        <a:t> tissue</a:t>
                      </a:r>
                      <a:endParaRPr lang="en-US" sz="1400" dirty="0"/>
                    </a:p>
                  </a:txBody>
                  <a:tcPr/>
                </a:tc>
              </a:tr>
              <a:tr h="370840">
                <a:tc>
                  <a:txBody>
                    <a:bodyPr/>
                    <a:lstStyle/>
                    <a:p>
                      <a:r>
                        <a:rPr lang="en-US" sz="1400" b="1" dirty="0" smtClean="0"/>
                        <a:t>Phosphorus (P)</a:t>
                      </a:r>
                      <a:endParaRPr lang="en-US" sz="1400" b="1" dirty="0"/>
                    </a:p>
                  </a:txBody>
                  <a:tcPr/>
                </a:tc>
                <a:tc>
                  <a:txBody>
                    <a:bodyPr/>
                    <a:lstStyle/>
                    <a:p>
                      <a:pPr algn="ctr"/>
                      <a:r>
                        <a:rPr lang="en-US" sz="1400" dirty="0" smtClean="0"/>
                        <a:t>20 – 50 ppm; 40 – 100 </a:t>
                      </a:r>
                      <a:r>
                        <a:rPr lang="en-US" sz="1400" dirty="0" err="1" smtClean="0"/>
                        <a:t>lbs</a:t>
                      </a:r>
                      <a:r>
                        <a:rPr lang="en-US" sz="1400" dirty="0" smtClean="0"/>
                        <a:t>/acre</a:t>
                      </a:r>
                      <a:endParaRPr lang="en-US" sz="1400" dirty="0"/>
                    </a:p>
                  </a:txBody>
                  <a:tcPr/>
                </a:tc>
                <a:tc>
                  <a:txBody>
                    <a:bodyPr/>
                    <a:lstStyle/>
                    <a:p>
                      <a:pPr algn="ctr"/>
                      <a:r>
                        <a:rPr lang="en-US" sz="1400" dirty="0" smtClean="0"/>
                        <a:t>Increase soil pH; add P</a:t>
                      </a:r>
                      <a:endParaRPr lang="en-US" sz="1400" dirty="0"/>
                    </a:p>
                  </a:txBody>
                  <a:tcPr/>
                </a:tc>
              </a:tr>
              <a:tr h="370840">
                <a:tc>
                  <a:txBody>
                    <a:bodyPr/>
                    <a:lstStyle/>
                    <a:p>
                      <a:r>
                        <a:rPr lang="en-US" sz="1400" b="1" dirty="0" smtClean="0"/>
                        <a:t>Potassium (K)</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75 - 100 ppm;150 – 200 </a:t>
                      </a:r>
                      <a:r>
                        <a:rPr lang="en-US" sz="1400" dirty="0" err="1" smtClean="0"/>
                        <a:t>lbs</a:t>
                      </a:r>
                      <a:r>
                        <a:rPr lang="en-US" sz="1400" dirty="0" smtClean="0"/>
                        <a:t>/acre</a:t>
                      </a:r>
                    </a:p>
                  </a:txBody>
                  <a:tcPr/>
                </a:tc>
                <a:tc>
                  <a:txBody>
                    <a:bodyPr/>
                    <a:lstStyle/>
                    <a:p>
                      <a:pPr algn="ctr"/>
                      <a:r>
                        <a:rPr lang="en-US" sz="1400" dirty="0" smtClean="0"/>
                        <a:t>Add K;</a:t>
                      </a:r>
                      <a:r>
                        <a:rPr lang="en-US" sz="1400" baseline="0" dirty="0" smtClean="0"/>
                        <a:t> improve drainage</a:t>
                      </a:r>
                      <a:endParaRPr lang="en-US" sz="1400" dirty="0"/>
                    </a:p>
                  </a:txBody>
                  <a:tcPr/>
                </a:tc>
              </a:tr>
              <a:tr h="370840">
                <a:tc>
                  <a:txBody>
                    <a:bodyPr/>
                    <a:lstStyle/>
                    <a:p>
                      <a:r>
                        <a:rPr lang="en-US" sz="1400" b="1" dirty="0" smtClean="0"/>
                        <a:t>Calcium (</a:t>
                      </a:r>
                      <a:r>
                        <a:rPr lang="en-US" sz="1400" b="1" dirty="0" err="1" smtClean="0"/>
                        <a:t>Ca</a:t>
                      </a:r>
                      <a:r>
                        <a:rPr lang="en-US" sz="1400" b="1" dirty="0" smtClean="0"/>
                        <a:t>)</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500 - 2000 ppm; 1,000 – 4,000 </a:t>
                      </a:r>
                      <a:r>
                        <a:rPr lang="en-US" sz="1400" dirty="0" err="1" smtClean="0"/>
                        <a:t>lbs</a:t>
                      </a:r>
                      <a:r>
                        <a:rPr lang="en-US" sz="1400" dirty="0" smtClean="0"/>
                        <a:t>/acre</a:t>
                      </a:r>
                    </a:p>
                  </a:txBody>
                  <a:tcPr/>
                </a:tc>
                <a:tc>
                  <a:txBody>
                    <a:bodyPr/>
                    <a:lstStyle/>
                    <a:p>
                      <a:pPr algn="ctr"/>
                      <a:r>
                        <a:rPr lang="en-US" sz="1400" dirty="0" smtClean="0"/>
                        <a:t>If pH ok, add gypsum…</a:t>
                      </a:r>
                      <a:endParaRPr lang="en-US" sz="1400" dirty="0"/>
                    </a:p>
                  </a:txBody>
                  <a:tcPr/>
                </a:tc>
              </a:tr>
              <a:tr h="370840">
                <a:tc>
                  <a:txBody>
                    <a:bodyPr/>
                    <a:lstStyle/>
                    <a:p>
                      <a:r>
                        <a:rPr lang="en-US" sz="1400" b="1" dirty="0" smtClean="0"/>
                        <a:t>Magnesium (Mg)</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50 - 250 ppm; 300</a:t>
                      </a:r>
                      <a:r>
                        <a:rPr lang="en-US" sz="1400" baseline="0" dirty="0" smtClean="0"/>
                        <a:t> - 500</a:t>
                      </a:r>
                      <a:r>
                        <a:rPr lang="en-US" sz="1400" dirty="0" smtClean="0"/>
                        <a:t> </a:t>
                      </a:r>
                      <a:r>
                        <a:rPr lang="en-US" sz="1400" dirty="0" err="1" smtClean="0"/>
                        <a:t>lbs</a:t>
                      </a:r>
                      <a:r>
                        <a:rPr lang="en-US" sz="1400" dirty="0" smtClean="0"/>
                        <a:t>/acre</a:t>
                      </a:r>
                    </a:p>
                  </a:txBody>
                  <a:tcPr/>
                </a:tc>
                <a:tc>
                  <a:txBody>
                    <a:bodyPr/>
                    <a:lstStyle/>
                    <a:p>
                      <a:pPr algn="ctr"/>
                      <a:r>
                        <a:rPr lang="en-US" sz="1400" dirty="0" smtClean="0"/>
                        <a:t>If low pH:</a:t>
                      </a:r>
                      <a:r>
                        <a:rPr lang="en-US" sz="1400" baseline="0" dirty="0" smtClean="0"/>
                        <a:t> dolomitic lime; if pH ok: Epsom Salt</a:t>
                      </a:r>
                    </a:p>
                  </a:txBody>
                  <a:tcPr/>
                </a:tc>
              </a:tr>
              <a:tr h="370840">
                <a:tc>
                  <a:txBody>
                    <a:bodyPr/>
                    <a:lstStyle/>
                    <a:p>
                      <a:r>
                        <a:rPr lang="en-US" sz="1400" dirty="0" smtClean="0"/>
                        <a:t>Iron (Fe)</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 ppm; 40 </a:t>
                      </a:r>
                      <a:r>
                        <a:rPr lang="en-US" sz="1400" dirty="0" err="1" smtClean="0"/>
                        <a:t>lbs</a:t>
                      </a:r>
                      <a:r>
                        <a:rPr lang="en-US" sz="1400" dirty="0" smtClean="0"/>
                        <a:t>/acre</a:t>
                      </a:r>
                    </a:p>
                  </a:txBody>
                  <a:tcPr/>
                </a:tc>
                <a:tc>
                  <a:txBody>
                    <a:bodyPr/>
                    <a:lstStyle/>
                    <a:p>
                      <a:pPr algn="ctr"/>
                      <a:r>
                        <a:rPr lang="en-US" sz="1400" dirty="0" smtClean="0"/>
                        <a:t>Lower soil pH; improve drainage</a:t>
                      </a:r>
                      <a:endParaRPr lang="en-US" sz="1400" dirty="0"/>
                    </a:p>
                  </a:txBody>
                  <a:tcPr/>
                </a:tc>
              </a:tr>
              <a:tr h="370840">
                <a:tc>
                  <a:txBody>
                    <a:bodyPr/>
                    <a:lstStyle/>
                    <a:p>
                      <a:r>
                        <a:rPr lang="en-US" sz="1400" dirty="0" smtClean="0"/>
                        <a:t>Manganese (</a:t>
                      </a:r>
                      <a:r>
                        <a:rPr lang="en-US" sz="1400" dirty="0" err="1" smtClean="0"/>
                        <a:t>Mn</a:t>
                      </a:r>
                      <a:r>
                        <a:rPr lang="en-US" sz="1400" dirty="0" smtClean="0"/>
                        <a: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 ppm; 20 </a:t>
                      </a:r>
                      <a:r>
                        <a:rPr lang="en-US" sz="1400" dirty="0" err="1" smtClean="0"/>
                        <a:t>lbs</a:t>
                      </a:r>
                      <a:r>
                        <a:rPr lang="en-US" sz="1400" dirty="0" smtClean="0"/>
                        <a:t>/acre</a:t>
                      </a:r>
                    </a:p>
                  </a:txBody>
                  <a:tcPr/>
                </a:tc>
                <a:tc>
                  <a:txBody>
                    <a:bodyPr/>
                    <a:lstStyle/>
                    <a:p>
                      <a:pPr algn="ctr"/>
                      <a:r>
                        <a:rPr lang="en-US" sz="1400" dirty="0" smtClean="0"/>
                        <a:t>If low pH: apply lime. Toxicity can be problem.  High pH add </a:t>
                      </a:r>
                      <a:r>
                        <a:rPr lang="en-US" sz="1400" dirty="0" err="1" smtClean="0"/>
                        <a:t>Mn</a:t>
                      </a:r>
                      <a:r>
                        <a:rPr lang="en-US" sz="1400" dirty="0" smtClean="0"/>
                        <a:t> foliar feed</a:t>
                      </a:r>
                      <a:endParaRPr lang="en-US" sz="1400" dirty="0"/>
                    </a:p>
                  </a:txBody>
                  <a:tcPr/>
                </a:tc>
              </a:tr>
              <a:tr h="370840">
                <a:tc>
                  <a:txBody>
                    <a:bodyPr/>
                    <a:lstStyle/>
                    <a:p>
                      <a:r>
                        <a:rPr lang="en-US" sz="1400" dirty="0" smtClean="0"/>
                        <a:t>Zinc</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 ppm; 4 </a:t>
                      </a:r>
                      <a:r>
                        <a:rPr lang="en-US" sz="1400" dirty="0" err="1" smtClean="0"/>
                        <a:t>lbs</a:t>
                      </a:r>
                      <a:r>
                        <a:rPr lang="en-US" sz="1400" dirty="0" smtClean="0"/>
                        <a:t>/acre</a:t>
                      </a:r>
                    </a:p>
                  </a:txBody>
                  <a:tcPr/>
                </a:tc>
                <a:tc>
                  <a:txBody>
                    <a:bodyPr/>
                    <a:lstStyle/>
                    <a:p>
                      <a:pPr algn="ctr"/>
                      <a:r>
                        <a:rPr lang="en-US" sz="1400" dirty="0" smtClean="0"/>
                        <a:t>Zinc sulfate foliar feed = temp</a:t>
                      </a:r>
                      <a:r>
                        <a:rPr lang="en-US" sz="1400" baseline="0" dirty="0" smtClean="0"/>
                        <a:t> fix.</a:t>
                      </a:r>
                      <a:endParaRPr lang="en-US" sz="1400" dirty="0"/>
                    </a:p>
                  </a:txBody>
                  <a:tcPr/>
                </a:tc>
              </a:tr>
              <a:tr h="370840">
                <a:tc>
                  <a:txBody>
                    <a:bodyPr/>
                    <a:lstStyle/>
                    <a:p>
                      <a:r>
                        <a:rPr lang="en-US" sz="1400" dirty="0" err="1" smtClean="0"/>
                        <a:t>Aluminium</a:t>
                      </a:r>
                      <a:endParaRPr lang="en-US" sz="1400" dirty="0"/>
                    </a:p>
                  </a:txBody>
                  <a:tcPr/>
                </a:tc>
                <a:tc>
                  <a:txBody>
                    <a:bodyPr/>
                    <a:lstStyle/>
                    <a:p>
                      <a:pPr algn="ctr"/>
                      <a:r>
                        <a:rPr lang="en-US" sz="1400" dirty="0" smtClean="0"/>
                        <a:t>No range</a:t>
                      </a:r>
                      <a:endParaRPr lang="en-US" sz="1400" dirty="0"/>
                    </a:p>
                  </a:txBody>
                  <a:tcPr/>
                </a:tc>
                <a:tc>
                  <a:txBody>
                    <a:bodyPr/>
                    <a:lstStyle/>
                    <a:p>
                      <a:pPr algn="ctr"/>
                      <a:r>
                        <a:rPr lang="en-US" sz="1400" dirty="0" smtClean="0"/>
                        <a:t>Toxicity can be problem.</a:t>
                      </a:r>
                    </a:p>
                    <a:p>
                      <a:pPr algn="ctr"/>
                      <a:r>
                        <a:rPr lang="en-US" sz="1400" dirty="0" smtClean="0"/>
                        <a:t>If low pH: add lime</a:t>
                      </a:r>
                      <a:endParaRPr lang="en-US" sz="1400" dirty="0"/>
                    </a:p>
                  </a:txBody>
                  <a:tcPr/>
                </a:tc>
              </a:tr>
              <a:tr h="370840">
                <a:tc>
                  <a:txBody>
                    <a:bodyPr/>
                    <a:lstStyle/>
                    <a:p>
                      <a:r>
                        <a:rPr lang="en-US" sz="1400" dirty="0" smtClean="0"/>
                        <a:t>Copper</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ppm; 1 </a:t>
                      </a:r>
                      <a:r>
                        <a:rPr lang="en-US" sz="1400" dirty="0" err="1" smtClean="0"/>
                        <a:t>lbs</a:t>
                      </a:r>
                      <a:r>
                        <a:rPr lang="en-US" sz="1400" dirty="0" smtClean="0"/>
                        <a:t>/acre</a:t>
                      </a:r>
                    </a:p>
                  </a:txBody>
                  <a:tcPr/>
                </a:tc>
                <a:tc>
                  <a:txBody>
                    <a:bodyPr/>
                    <a:lstStyle/>
                    <a:p>
                      <a:pPr algn="ctr"/>
                      <a:r>
                        <a:rPr lang="en-US" sz="1400" dirty="0" smtClean="0"/>
                        <a:t>Toxicity can be problem;</a:t>
                      </a:r>
                    </a:p>
                    <a:p>
                      <a:pPr algn="ctr"/>
                      <a:r>
                        <a:rPr lang="en-US" sz="1400" dirty="0" smtClean="0"/>
                        <a:t>Increase pH; decrease Cu</a:t>
                      </a:r>
                      <a:r>
                        <a:rPr lang="en-US" sz="1400" baseline="0" dirty="0" smtClean="0"/>
                        <a:t> sprays</a:t>
                      </a:r>
                      <a:endParaRPr lang="en-US" sz="1400" dirty="0"/>
                    </a:p>
                  </a:txBody>
                  <a:tcPr/>
                </a:tc>
              </a:tr>
              <a:tr h="370840">
                <a:tc>
                  <a:txBody>
                    <a:bodyPr/>
                    <a:lstStyle/>
                    <a:p>
                      <a:r>
                        <a:rPr lang="en-US" sz="1400" dirty="0" smtClean="0"/>
                        <a:t>Boron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3 -</a:t>
                      </a:r>
                      <a:r>
                        <a:rPr lang="en-US" sz="1400" baseline="0" dirty="0" smtClean="0"/>
                        <a:t> 20</a:t>
                      </a:r>
                      <a:r>
                        <a:rPr lang="en-US" sz="1400" dirty="0" smtClean="0"/>
                        <a:t> ppm; .6 - 4 </a:t>
                      </a:r>
                      <a:r>
                        <a:rPr lang="en-US" sz="1400" dirty="0" err="1" smtClean="0"/>
                        <a:t>lbs</a:t>
                      </a:r>
                      <a:r>
                        <a:rPr lang="en-US" sz="1400" dirty="0" smtClean="0"/>
                        <a:t>/acre</a:t>
                      </a:r>
                    </a:p>
                    <a:p>
                      <a:pPr algn="ctr"/>
                      <a:endParaRPr lang="en-US" sz="1400" dirty="0"/>
                    </a:p>
                  </a:txBody>
                  <a:tcPr/>
                </a:tc>
                <a:tc>
                  <a:txBody>
                    <a:bodyPr/>
                    <a:lstStyle/>
                    <a:p>
                      <a:pPr algn="ctr"/>
                      <a:r>
                        <a:rPr lang="en-US" sz="1400" dirty="0" smtClean="0"/>
                        <a:t>Add B;</a:t>
                      </a:r>
                      <a:r>
                        <a:rPr lang="en-US" sz="1400" baseline="0" dirty="0" smtClean="0"/>
                        <a:t> adjust soil pH</a:t>
                      </a:r>
                      <a:endParaRPr lang="en-US" sz="1400" dirty="0"/>
                    </a:p>
                  </a:txBody>
                  <a:tcPr/>
                </a:tc>
              </a:tr>
            </a:tbl>
          </a:graphicData>
        </a:graphic>
      </p:graphicFrame>
      <p:sp>
        <p:nvSpPr>
          <p:cNvPr id="3" name="TextBox 2"/>
          <p:cNvSpPr txBox="1"/>
          <p:nvPr/>
        </p:nvSpPr>
        <p:spPr>
          <a:xfrm>
            <a:off x="0" y="73931"/>
            <a:ext cx="8090676" cy="646331"/>
          </a:xfrm>
          <a:prstGeom prst="rect">
            <a:avLst/>
          </a:prstGeom>
          <a:noFill/>
        </p:spPr>
        <p:txBody>
          <a:bodyPr wrap="none" rtlCol="0">
            <a:spAutoFit/>
          </a:bodyPr>
          <a:lstStyle/>
          <a:p>
            <a:r>
              <a:rPr lang="en-US" sz="3600" b="1" dirty="0" smtClean="0">
                <a:solidFill>
                  <a:schemeClr val="accent4">
                    <a:lumMod val="50000"/>
                  </a:schemeClr>
                </a:solidFill>
                <a:latin typeface="Baskerville Old Face" pitchFamily="18" charset="0"/>
              </a:rPr>
              <a:t>Soil Recommendations for Vineyard in NE</a:t>
            </a:r>
            <a:endParaRPr lang="en-US" sz="3600" b="1" dirty="0">
              <a:solidFill>
                <a:schemeClr val="accent4">
                  <a:lumMod val="50000"/>
                </a:schemeClr>
              </a:solidFill>
              <a:latin typeface="Baskerville Old Face" pitchFamily="18" charset="0"/>
            </a:endParaRPr>
          </a:p>
        </p:txBody>
      </p:sp>
      <p:sp>
        <p:nvSpPr>
          <p:cNvPr id="4" name="Rectangle 3"/>
          <p:cNvSpPr/>
          <p:nvPr/>
        </p:nvSpPr>
        <p:spPr>
          <a:xfrm>
            <a:off x="685800" y="6581001"/>
            <a:ext cx="8382000" cy="276999"/>
          </a:xfrm>
          <a:prstGeom prst="rect">
            <a:avLst/>
          </a:prstGeom>
        </p:spPr>
        <p:txBody>
          <a:bodyPr wrap="square">
            <a:spAutoFit/>
          </a:bodyPr>
          <a:lstStyle/>
          <a:p>
            <a:r>
              <a:rPr lang="en-US" sz="1200" dirty="0" smtClean="0"/>
              <a:t>http://www.pawinegrape.com/uploads/PDF%20files/Temporary%20Files%20-%20delete%20often/September%202012.pdf</a:t>
            </a:r>
            <a:endParaRPr lang="en-US" sz="1200" dirty="0"/>
          </a:p>
        </p:txBody>
      </p:sp>
    </p:spTree>
    <p:extLst>
      <p:ext uri="{BB962C8B-B14F-4D97-AF65-F5344CB8AC3E}">
        <p14:creationId xmlns:p14="http://schemas.microsoft.com/office/powerpoint/2010/main" val="4120126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nobytes.com/wp-content/uploads/2012/11/Grapes-Closeu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4" y="0"/>
            <a:ext cx="91773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412" y="5978769"/>
            <a:ext cx="9141655" cy="955431"/>
          </a:xfrm>
          <a:prstGeom prst="rect">
            <a:avLst/>
          </a:prstGeom>
          <a:solidFill>
            <a:schemeClr val="tx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Challenges Faced by Vineyards </a:t>
            </a:r>
          </a:p>
          <a:p>
            <a:r>
              <a:rPr lang="en-US" b="1" dirty="0" smtClean="0">
                <a:solidFill>
                  <a:schemeClr val="bg1"/>
                </a:solidFill>
                <a:latin typeface="Bookman Old Style" pitchFamily="18" charset="0"/>
              </a:rPr>
              <a:t>in the Finger Lakes</a:t>
            </a:r>
            <a:endParaRPr lang="en-US" dirty="0">
              <a:solidFill>
                <a:schemeClr val="bg1"/>
              </a:solidFill>
            </a:endParaRPr>
          </a:p>
        </p:txBody>
      </p:sp>
      <p:sp>
        <p:nvSpPr>
          <p:cNvPr id="7" name="Rectangle 6"/>
          <p:cNvSpPr/>
          <p:nvPr/>
        </p:nvSpPr>
        <p:spPr>
          <a:xfrm>
            <a:off x="136329" y="2413337"/>
            <a:ext cx="8838028" cy="2031325"/>
          </a:xfrm>
          <a:prstGeom prst="rect">
            <a:avLst/>
          </a:prstGeom>
          <a:solidFill>
            <a:schemeClr val="accent4">
              <a:lumMod val="20000"/>
              <a:lumOff val="80000"/>
            </a:schemeClr>
          </a:solidFill>
        </p:spPr>
        <p:txBody>
          <a:bodyPr wrap="square">
            <a:spAutoFit/>
          </a:bodyPr>
          <a:lstStyle/>
          <a:p>
            <a:pPr marL="342900" indent="-342900">
              <a:buFont typeface="Wingdings" pitchFamily="2" charset="2"/>
              <a:buChar char="v"/>
            </a:pPr>
            <a:r>
              <a:rPr lang="en-US" b="1" dirty="0" smtClean="0">
                <a:solidFill>
                  <a:schemeClr val="accent4">
                    <a:lumMod val="50000"/>
                  </a:schemeClr>
                </a:solidFill>
                <a:latin typeface="Bookman Old Style" pitchFamily="18" charset="0"/>
              </a:rPr>
              <a:t>Increasing costs for off-vineyard inputs for nutrient management</a:t>
            </a:r>
          </a:p>
          <a:p>
            <a:pPr marL="342900" indent="-342900">
              <a:buFont typeface="Wingdings" pitchFamily="2" charset="2"/>
              <a:buChar char="v"/>
            </a:pPr>
            <a:r>
              <a:rPr lang="en-US" b="1" dirty="0" smtClean="0">
                <a:solidFill>
                  <a:schemeClr val="accent4">
                    <a:lumMod val="50000"/>
                  </a:schemeClr>
                </a:solidFill>
                <a:latin typeface="Bookman Old Style" pitchFamily="18" charset="0"/>
              </a:rPr>
              <a:t>Yield variability within vineyards</a:t>
            </a:r>
          </a:p>
          <a:p>
            <a:pPr marL="342900" indent="-342900">
              <a:buFont typeface="Wingdings" pitchFamily="2" charset="2"/>
              <a:buChar char="v"/>
            </a:pPr>
            <a:r>
              <a:rPr lang="en-US" b="1" dirty="0" smtClean="0">
                <a:solidFill>
                  <a:schemeClr val="accent4">
                    <a:lumMod val="50000"/>
                  </a:schemeClr>
                </a:solidFill>
                <a:latin typeface="Bookman Old Style" pitchFamily="18" charset="0"/>
              </a:rPr>
              <a:t>Increasing variability of precipitation</a:t>
            </a:r>
          </a:p>
          <a:p>
            <a:pPr marL="342900" indent="-342900">
              <a:buFont typeface="Wingdings" pitchFamily="2" charset="2"/>
              <a:buChar char="v"/>
            </a:pPr>
            <a:r>
              <a:rPr lang="en-US" b="1" dirty="0" smtClean="0">
                <a:solidFill>
                  <a:schemeClr val="accent4">
                    <a:lumMod val="50000"/>
                  </a:schemeClr>
                </a:solidFill>
                <a:latin typeface="Bookman Old Style" pitchFamily="18" charset="0"/>
              </a:rPr>
              <a:t>Pest control</a:t>
            </a:r>
          </a:p>
          <a:p>
            <a:pPr marL="342900" indent="-342900">
              <a:buFont typeface="Wingdings" pitchFamily="2" charset="2"/>
              <a:buChar char="v"/>
            </a:pPr>
            <a:r>
              <a:rPr lang="en-US" b="1" dirty="0" smtClean="0">
                <a:solidFill>
                  <a:schemeClr val="accent4">
                    <a:lumMod val="50000"/>
                  </a:schemeClr>
                </a:solidFill>
                <a:latin typeface="Bookman Old Style" pitchFamily="18" charset="0"/>
              </a:rPr>
              <a:t>Soil compaction</a:t>
            </a:r>
          </a:p>
          <a:p>
            <a:pPr marL="342900" indent="-342900">
              <a:buFont typeface="Wingdings" pitchFamily="2" charset="2"/>
              <a:buChar char="v"/>
            </a:pPr>
            <a:r>
              <a:rPr lang="en-US" b="1" dirty="0" smtClean="0">
                <a:solidFill>
                  <a:schemeClr val="accent4">
                    <a:lumMod val="50000"/>
                  </a:schemeClr>
                </a:solidFill>
                <a:latin typeface="Bookman Old Style" pitchFamily="18" charset="0"/>
              </a:rPr>
              <a:t>Soil erosion</a:t>
            </a:r>
          </a:p>
          <a:p>
            <a:pPr marL="342900" indent="-342900">
              <a:buFont typeface="Wingdings" pitchFamily="2" charset="2"/>
              <a:buChar char="v"/>
            </a:pPr>
            <a:r>
              <a:rPr lang="en-US" b="1" dirty="0" smtClean="0">
                <a:solidFill>
                  <a:schemeClr val="accent4">
                    <a:lumMod val="50000"/>
                  </a:schemeClr>
                </a:solidFill>
                <a:latin typeface="Bookman Old Style" pitchFamily="18" charset="0"/>
              </a:rPr>
              <a:t>Nutrient Leaching can impact local water bodies</a:t>
            </a:r>
            <a:endParaRPr lang="en-US" sz="2000" b="1" dirty="0" smtClean="0">
              <a:solidFill>
                <a:schemeClr val="accent4">
                  <a:lumMod val="50000"/>
                </a:schemeClr>
              </a:solidFill>
              <a:latin typeface="Bookman Old Style" pitchFamily="18" charset="0"/>
            </a:endParaRPr>
          </a:p>
        </p:txBody>
      </p:sp>
    </p:spTree>
    <p:extLst>
      <p:ext uri="{BB962C8B-B14F-4D97-AF65-F5344CB8AC3E}">
        <p14:creationId xmlns:p14="http://schemas.microsoft.com/office/powerpoint/2010/main" val="307955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9756" cy="6856241"/>
          </a:xfrm>
          <a:prstGeom prst="rect">
            <a:avLst/>
          </a:prstGeom>
        </p:spPr>
      </p:pic>
      <p:sp>
        <p:nvSpPr>
          <p:cNvPr id="5" name="Title 1"/>
          <p:cNvSpPr txBox="1">
            <a:spLocks/>
          </p:cNvSpPr>
          <p:nvPr/>
        </p:nvSpPr>
        <p:spPr>
          <a:xfrm>
            <a:off x="-3412" y="5638801"/>
            <a:ext cx="9141655" cy="1295400"/>
          </a:xfrm>
          <a:prstGeom prst="rect">
            <a:avLst/>
          </a:prstGeom>
          <a:solidFill>
            <a:schemeClr val="tx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A Proposal for how Biochar might</a:t>
            </a:r>
          </a:p>
          <a:p>
            <a:r>
              <a:rPr lang="en-US" b="1" dirty="0" smtClean="0">
                <a:solidFill>
                  <a:schemeClr val="bg1"/>
                </a:solidFill>
                <a:latin typeface="Bookman Old Style" pitchFamily="18" charset="0"/>
              </a:rPr>
              <a:t>Contribute to Sustainable Viticulture</a:t>
            </a:r>
          </a:p>
        </p:txBody>
      </p:sp>
      <p:sp>
        <p:nvSpPr>
          <p:cNvPr id="6" name="Rectangle 5"/>
          <p:cNvSpPr/>
          <p:nvPr/>
        </p:nvSpPr>
        <p:spPr>
          <a:xfrm>
            <a:off x="2438400" y="228600"/>
            <a:ext cx="6477000" cy="4278094"/>
          </a:xfrm>
          <a:prstGeom prst="rect">
            <a:avLst/>
          </a:prstGeom>
          <a:solidFill>
            <a:schemeClr val="accent4">
              <a:lumMod val="20000"/>
              <a:lumOff val="80000"/>
            </a:schemeClr>
          </a:solidFill>
        </p:spPr>
        <p:txBody>
          <a:bodyPr wrap="square">
            <a:spAutoFit/>
          </a:bodyPr>
          <a:lstStyle/>
          <a:p>
            <a:r>
              <a:rPr lang="en-US" sz="1600" b="1" dirty="0" smtClean="0">
                <a:solidFill>
                  <a:schemeClr val="accent4">
                    <a:lumMod val="50000"/>
                  </a:schemeClr>
                </a:solidFill>
                <a:latin typeface="Bookman Old Style" pitchFamily="18" charset="0"/>
              </a:rPr>
              <a:t>1.  Reduce need for certain off-vineyard purchases</a:t>
            </a:r>
            <a:r>
              <a:rPr lang="en-US" sz="1600" b="1" dirty="0">
                <a:solidFill>
                  <a:schemeClr val="accent4">
                    <a:lumMod val="50000"/>
                  </a:schemeClr>
                </a:solidFill>
                <a:latin typeface="Bookman Old Style" pitchFamily="18" charset="0"/>
              </a:rPr>
              <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2. </a:t>
            </a:r>
            <a:r>
              <a:rPr lang="en-US" sz="1600" b="1" dirty="0" smtClean="0">
                <a:solidFill>
                  <a:schemeClr val="accent4">
                    <a:lumMod val="50000"/>
                  </a:schemeClr>
                </a:solidFill>
                <a:latin typeface="Bookman Old Style" pitchFamily="18" charset="0"/>
              </a:rPr>
              <a:t> Improve </a:t>
            </a:r>
            <a:r>
              <a:rPr lang="en-US" sz="1600" b="1" dirty="0">
                <a:solidFill>
                  <a:schemeClr val="accent4">
                    <a:lumMod val="50000"/>
                  </a:schemeClr>
                </a:solidFill>
                <a:latin typeface="Bookman Old Style" pitchFamily="18" charset="0"/>
              </a:rPr>
              <a:t>yield consistency within a vineyard or block.</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3. </a:t>
            </a:r>
            <a:r>
              <a:rPr lang="en-US" sz="1600" b="1" dirty="0" smtClean="0">
                <a:solidFill>
                  <a:schemeClr val="accent4">
                    <a:lumMod val="50000"/>
                  </a:schemeClr>
                </a:solidFill>
                <a:latin typeface="Bookman Old Style" pitchFamily="18" charset="0"/>
              </a:rPr>
              <a:t> Improve </a:t>
            </a:r>
            <a:r>
              <a:rPr lang="en-US" sz="1600" b="1" dirty="0">
                <a:solidFill>
                  <a:schemeClr val="accent4">
                    <a:lumMod val="50000"/>
                  </a:schemeClr>
                </a:solidFill>
                <a:latin typeface="Bookman Old Style" pitchFamily="18" charset="0"/>
              </a:rPr>
              <a:t>internal water drainage and water holding </a:t>
            </a:r>
            <a:r>
              <a:rPr lang="en-US" sz="1600" b="1" dirty="0" smtClean="0">
                <a:solidFill>
                  <a:schemeClr val="accent4">
                    <a:lumMod val="50000"/>
                  </a:schemeClr>
                </a:solidFill>
                <a:latin typeface="Bookman Old Style" pitchFamily="18" charset="0"/>
              </a:rPr>
              <a:t> </a:t>
            </a:r>
          </a:p>
          <a:p>
            <a:r>
              <a:rPr lang="en-US" sz="1600" b="1" dirty="0">
                <a:solidFill>
                  <a:schemeClr val="accent4">
                    <a:lumMod val="50000"/>
                  </a:schemeClr>
                </a:solidFill>
                <a:latin typeface="Bookman Old Style" pitchFamily="18" charset="0"/>
              </a:rPr>
              <a:t> </a:t>
            </a:r>
            <a:r>
              <a:rPr lang="en-US" sz="1600" b="1" dirty="0" smtClean="0">
                <a:solidFill>
                  <a:schemeClr val="accent4">
                    <a:lumMod val="50000"/>
                  </a:schemeClr>
                </a:solidFill>
                <a:latin typeface="Bookman Old Style" pitchFamily="18" charset="0"/>
              </a:rPr>
              <a:t>    capacity </a:t>
            </a:r>
            <a:r>
              <a:rPr lang="en-US" sz="1600" b="1" dirty="0">
                <a:solidFill>
                  <a:schemeClr val="accent4">
                    <a:lumMod val="50000"/>
                  </a:schemeClr>
                </a:solidFill>
                <a:latin typeface="Bookman Old Style" pitchFamily="18" charset="0"/>
              </a:rPr>
              <a:t>of soil.</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4. </a:t>
            </a:r>
            <a:r>
              <a:rPr lang="en-US" sz="1600" b="1" dirty="0" smtClean="0">
                <a:solidFill>
                  <a:schemeClr val="accent4">
                    <a:lumMod val="50000"/>
                  </a:schemeClr>
                </a:solidFill>
                <a:latin typeface="Bookman Old Style" pitchFamily="18" charset="0"/>
              </a:rPr>
              <a:t> Improve </a:t>
            </a:r>
            <a:r>
              <a:rPr lang="en-US" sz="1600" b="1" dirty="0">
                <a:solidFill>
                  <a:schemeClr val="accent4">
                    <a:lumMod val="50000"/>
                  </a:schemeClr>
                </a:solidFill>
                <a:latin typeface="Bookman Old Style" pitchFamily="18" charset="0"/>
              </a:rPr>
              <a:t>YAN.</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5. </a:t>
            </a:r>
            <a:r>
              <a:rPr lang="en-US" sz="1600" b="1" dirty="0" smtClean="0">
                <a:solidFill>
                  <a:schemeClr val="accent4">
                    <a:lumMod val="50000"/>
                  </a:schemeClr>
                </a:solidFill>
                <a:latin typeface="Bookman Old Style" pitchFamily="18" charset="0"/>
              </a:rPr>
              <a:t> Improve </a:t>
            </a:r>
            <a:r>
              <a:rPr lang="en-US" sz="1600" b="1" dirty="0">
                <a:solidFill>
                  <a:schemeClr val="accent4">
                    <a:lumMod val="50000"/>
                  </a:schemeClr>
                </a:solidFill>
                <a:latin typeface="Bookman Old Style" pitchFamily="18" charset="0"/>
              </a:rPr>
              <a:t>cation exchange capacity within the soil.</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6. </a:t>
            </a:r>
            <a:r>
              <a:rPr lang="en-US" sz="1600" b="1" dirty="0" smtClean="0">
                <a:solidFill>
                  <a:schemeClr val="accent4">
                    <a:lumMod val="50000"/>
                  </a:schemeClr>
                </a:solidFill>
                <a:latin typeface="Bookman Old Style" pitchFamily="18" charset="0"/>
              </a:rPr>
              <a:t> Combining </a:t>
            </a:r>
            <a:r>
              <a:rPr lang="en-US" sz="1600" b="1" dirty="0">
                <a:solidFill>
                  <a:schemeClr val="accent4">
                    <a:lumMod val="50000"/>
                  </a:schemeClr>
                </a:solidFill>
                <a:latin typeface="Bookman Old Style" pitchFamily="18" charset="0"/>
              </a:rPr>
              <a:t>biochar with grape pomace will </a:t>
            </a:r>
            <a:r>
              <a:rPr lang="en-US" sz="1600" b="1" dirty="0" smtClean="0">
                <a:solidFill>
                  <a:schemeClr val="accent4">
                    <a:lumMod val="50000"/>
                  </a:schemeClr>
                </a:solidFill>
                <a:latin typeface="Bookman Old Style" pitchFamily="18" charset="0"/>
              </a:rPr>
              <a:t>accelerate    </a:t>
            </a:r>
          </a:p>
          <a:p>
            <a:pPr>
              <a:tabLst>
                <a:tab pos="341313" algn="l"/>
              </a:tabLst>
            </a:pPr>
            <a:r>
              <a:rPr lang="en-US" sz="1600" b="1" dirty="0" smtClean="0">
                <a:solidFill>
                  <a:schemeClr val="accent4">
                    <a:lumMod val="50000"/>
                  </a:schemeClr>
                </a:solidFill>
                <a:latin typeface="Bookman Old Style" pitchFamily="18" charset="0"/>
              </a:rPr>
              <a:t>	composting and reduce leaching.</a:t>
            </a:r>
            <a:r>
              <a:rPr lang="en-US" sz="1600" b="1" dirty="0">
                <a:solidFill>
                  <a:schemeClr val="accent4">
                    <a:lumMod val="50000"/>
                  </a:schemeClr>
                </a:solidFill>
                <a:latin typeface="Bookman Old Style" pitchFamily="18" charset="0"/>
              </a:rPr>
              <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7. </a:t>
            </a:r>
            <a:r>
              <a:rPr lang="en-US" sz="1600" b="1" dirty="0" smtClean="0">
                <a:solidFill>
                  <a:schemeClr val="accent4">
                    <a:lumMod val="50000"/>
                  </a:schemeClr>
                </a:solidFill>
                <a:latin typeface="Bookman Old Style" pitchFamily="18" charset="0"/>
              </a:rPr>
              <a:t> Improve </a:t>
            </a:r>
            <a:r>
              <a:rPr lang="en-US" sz="1600" b="1" dirty="0">
                <a:solidFill>
                  <a:schemeClr val="accent4">
                    <a:lumMod val="50000"/>
                  </a:schemeClr>
                </a:solidFill>
                <a:latin typeface="Bookman Old Style" pitchFamily="18" charset="0"/>
              </a:rPr>
              <a:t>microbial activity in </a:t>
            </a:r>
            <a:r>
              <a:rPr lang="en-US" sz="1600" b="1" dirty="0" smtClean="0">
                <a:solidFill>
                  <a:schemeClr val="accent4">
                    <a:lumMod val="50000"/>
                  </a:schemeClr>
                </a:solidFill>
                <a:latin typeface="Bookman Old Style" pitchFamily="18" charset="0"/>
              </a:rPr>
              <a:t>soils</a:t>
            </a:r>
            <a:br>
              <a:rPr lang="en-US" sz="1600" b="1" dirty="0" smtClean="0">
                <a:solidFill>
                  <a:schemeClr val="accent4">
                    <a:lumMod val="50000"/>
                  </a:schemeClr>
                </a:solidFill>
                <a:latin typeface="Bookman Old Style" pitchFamily="18" charset="0"/>
              </a:rPr>
            </a:br>
            <a:r>
              <a:rPr lang="en-US" sz="1600" b="1" dirty="0" smtClean="0">
                <a:solidFill>
                  <a:schemeClr val="accent4">
                    <a:lumMod val="50000"/>
                  </a:schemeClr>
                </a:solidFill>
                <a:latin typeface="Bookman Old Style" pitchFamily="18" charset="0"/>
              </a:rPr>
              <a:t>8</a:t>
            </a:r>
            <a:r>
              <a:rPr lang="en-US" sz="1600" b="1" dirty="0">
                <a:solidFill>
                  <a:schemeClr val="accent4">
                    <a:lumMod val="50000"/>
                  </a:schemeClr>
                </a:solidFill>
                <a:latin typeface="Bookman Old Style" pitchFamily="18" charset="0"/>
              </a:rPr>
              <a:t>. </a:t>
            </a:r>
            <a:r>
              <a:rPr lang="en-US" sz="1600" b="1" dirty="0" smtClean="0">
                <a:solidFill>
                  <a:schemeClr val="accent4">
                    <a:lumMod val="50000"/>
                  </a:schemeClr>
                </a:solidFill>
                <a:latin typeface="Bookman Old Style" pitchFamily="18" charset="0"/>
              </a:rPr>
              <a:t> Add </a:t>
            </a:r>
            <a:r>
              <a:rPr lang="en-US" sz="1600" b="1" dirty="0">
                <a:solidFill>
                  <a:schemeClr val="accent4">
                    <a:lumMod val="50000"/>
                  </a:schemeClr>
                </a:solidFill>
                <a:latin typeface="Bookman Old Style" pitchFamily="18" charset="0"/>
              </a:rPr>
              <a:t>nutrients to the soil organically.</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9. </a:t>
            </a:r>
            <a:r>
              <a:rPr lang="en-US" sz="1600" b="1" dirty="0" smtClean="0">
                <a:solidFill>
                  <a:schemeClr val="accent4">
                    <a:lumMod val="50000"/>
                  </a:schemeClr>
                </a:solidFill>
                <a:latin typeface="Bookman Old Style" pitchFamily="18" charset="0"/>
              </a:rPr>
              <a:t> Reduce </a:t>
            </a:r>
            <a:r>
              <a:rPr lang="en-US" sz="1600" b="1" dirty="0">
                <a:solidFill>
                  <a:schemeClr val="accent4">
                    <a:lumMod val="50000"/>
                  </a:schemeClr>
                </a:solidFill>
                <a:latin typeface="Bookman Old Style" pitchFamily="18" charset="0"/>
              </a:rPr>
              <a:t>nutrient </a:t>
            </a:r>
            <a:r>
              <a:rPr lang="en-US" sz="1600" b="1" dirty="0" smtClean="0">
                <a:solidFill>
                  <a:schemeClr val="accent4">
                    <a:lumMod val="50000"/>
                  </a:schemeClr>
                </a:solidFill>
                <a:latin typeface="Bookman Old Style" pitchFamily="18" charset="0"/>
              </a:rPr>
              <a:t>leaching.</a:t>
            </a:r>
            <a:r>
              <a:rPr lang="en-US" sz="1600" b="1" dirty="0">
                <a:solidFill>
                  <a:schemeClr val="accent4">
                    <a:lumMod val="50000"/>
                  </a:schemeClr>
                </a:solidFill>
                <a:latin typeface="Bookman Old Style" pitchFamily="18" charset="0"/>
              </a:rPr>
              <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10. Optimize waste biomass (vine prunings, old vines).</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11. Improve root growth.</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12. Improve vineyard floor </a:t>
            </a:r>
            <a:r>
              <a:rPr lang="en-US" sz="1600" b="1" dirty="0" smtClean="0">
                <a:solidFill>
                  <a:schemeClr val="accent4">
                    <a:lumMod val="50000"/>
                  </a:schemeClr>
                </a:solidFill>
                <a:latin typeface="Bookman Old Style" pitchFamily="18" charset="0"/>
              </a:rPr>
              <a:t>management</a:t>
            </a:r>
            <a:r>
              <a:rPr lang="en-US" sz="1600" b="1" dirty="0">
                <a:solidFill>
                  <a:schemeClr val="accent4">
                    <a:lumMod val="50000"/>
                  </a:schemeClr>
                </a:solidFill>
                <a:latin typeface="Bookman Old Style" pitchFamily="18" charset="0"/>
              </a:rPr>
              <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13. Improve bulk density of soil and reduce compaction.</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14. Reduce soil acidity (improve pH).</a:t>
            </a:r>
            <a:br>
              <a:rPr lang="en-US" sz="1600" b="1" dirty="0">
                <a:solidFill>
                  <a:schemeClr val="accent4">
                    <a:lumMod val="50000"/>
                  </a:schemeClr>
                </a:solidFill>
                <a:latin typeface="Bookman Old Style" pitchFamily="18" charset="0"/>
              </a:rPr>
            </a:br>
            <a:r>
              <a:rPr lang="en-US" sz="1600" b="1" dirty="0">
                <a:solidFill>
                  <a:schemeClr val="accent4">
                    <a:lumMod val="50000"/>
                  </a:schemeClr>
                </a:solidFill>
                <a:latin typeface="Bookman Old Style" pitchFamily="18" charset="0"/>
              </a:rPr>
              <a:t>15. Neutralize </a:t>
            </a:r>
            <a:r>
              <a:rPr lang="en-US" sz="1600" b="1" dirty="0" smtClean="0">
                <a:solidFill>
                  <a:schemeClr val="accent4">
                    <a:lumMod val="50000"/>
                  </a:schemeClr>
                </a:solidFill>
                <a:latin typeface="Bookman Old Style" pitchFamily="18" charset="0"/>
              </a:rPr>
              <a:t>toxins in </a:t>
            </a:r>
            <a:r>
              <a:rPr lang="en-US" sz="1600" b="1" dirty="0">
                <a:solidFill>
                  <a:schemeClr val="accent4">
                    <a:lumMod val="50000"/>
                  </a:schemeClr>
                </a:solidFill>
                <a:latin typeface="Bookman Old Style" pitchFamily="18" charset="0"/>
              </a:rPr>
              <a:t>soils.</a:t>
            </a:r>
          </a:p>
        </p:txBody>
      </p:sp>
    </p:spTree>
    <p:extLst>
      <p:ext uri="{BB962C8B-B14F-4D97-AF65-F5344CB8AC3E}">
        <p14:creationId xmlns:p14="http://schemas.microsoft.com/office/powerpoint/2010/main" val="895295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6" name="Picture 2" descr="http://www.extension.org/sites/default/files/w/b/bb/Straw_mul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332"/>
            <a:ext cx="9144000" cy="6690868"/>
          </a:xfrm>
          <a:prstGeom prst="rect">
            <a:avLst/>
          </a:prstGeom>
          <a:solidFill>
            <a:schemeClr val="accent4">
              <a:lumMod val="20000"/>
              <a:lumOff val="80000"/>
            </a:schemeClr>
          </a:solidFill>
        </p:spPr>
      </p:pic>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0" y="-7620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1. Reduce off-vineyard inputs</a:t>
            </a:r>
            <a:endParaRPr lang="en-US" dirty="0">
              <a:solidFill>
                <a:schemeClr val="bg1"/>
              </a:solidFill>
            </a:endParaRPr>
          </a:p>
        </p:txBody>
      </p:sp>
      <p:sp>
        <p:nvSpPr>
          <p:cNvPr id="3" name="Rectangle 2"/>
          <p:cNvSpPr/>
          <p:nvPr/>
        </p:nvSpPr>
        <p:spPr>
          <a:xfrm>
            <a:off x="6019800" y="6581001"/>
            <a:ext cx="2971800" cy="276999"/>
          </a:xfrm>
          <a:prstGeom prst="rect">
            <a:avLst/>
          </a:prstGeom>
          <a:solidFill>
            <a:schemeClr val="bg1"/>
          </a:solidFill>
        </p:spPr>
        <p:txBody>
          <a:bodyPr wrap="square">
            <a:spAutoFit/>
          </a:bodyPr>
          <a:lstStyle/>
          <a:p>
            <a:r>
              <a:rPr lang="en-US" sz="1200" i="1" dirty="0" smtClean="0"/>
              <a:t>Photo </a:t>
            </a:r>
            <a:r>
              <a:rPr lang="en-US" sz="1200" i="1" dirty="0"/>
              <a:t>by Tim Martinson, Cornell University.</a:t>
            </a:r>
            <a:endParaRPr lang="en-US" sz="1200" dirty="0"/>
          </a:p>
        </p:txBody>
      </p:sp>
      <p:sp>
        <p:nvSpPr>
          <p:cNvPr id="4" name="Rectangle 3"/>
          <p:cNvSpPr/>
          <p:nvPr/>
        </p:nvSpPr>
        <p:spPr>
          <a:xfrm>
            <a:off x="153572" y="5229761"/>
            <a:ext cx="8838028" cy="1323439"/>
          </a:xfrm>
          <a:prstGeom prst="rect">
            <a:avLst/>
          </a:prstGeom>
          <a:solidFill>
            <a:schemeClr val="accent4">
              <a:lumMod val="20000"/>
              <a:lumOff val="80000"/>
            </a:schemeClr>
          </a:solidFill>
        </p:spPr>
        <p:txBody>
          <a:bodyPr wrap="square">
            <a:spAutoFit/>
          </a:bodyPr>
          <a:lstStyle/>
          <a:p>
            <a:r>
              <a:rPr lang="en-US" sz="2000" b="1" dirty="0" smtClean="0">
                <a:solidFill>
                  <a:schemeClr val="accent4">
                    <a:lumMod val="50000"/>
                  </a:schemeClr>
                </a:solidFill>
                <a:latin typeface="Bookman Old Style" pitchFamily="18" charset="0"/>
              </a:rPr>
              <a:t>Many FL vineyards add straw bales to every other row to improve OM. Due to drought, the cost of round bales increased nearly 100% in 2013 in the Finger Lakes. ($115 - $150 per bale)</a:t>
            </a:r>
          </a:p>
          <a:p>
            <a:pPr marL="342900" indent="-342900">
              <a:buFont typeface="Arial" pitchFamily="34" charset="0"/>
              <a:buChar char="•"/>
            </a:pPr>
            <a:r>
              <a:rPr lang="en-US" b="1" dirty="0">
                <a:solidFill>
                  <a:schemeClr val="accent4">
                    <a:lumMod val="50000"/>
                  </a:schemeClr>
                </a:solidFill>
                <a:latin typeface="Bookman Old Style" pitchFamily="18" charset="0"/>
              </a:rPr>
              <a:t>Biochar  provides long term stable organic material. </a:t>
            </a:r>
            <a:r>
              <a:rPr lang="en-US" b="1" dirty="0" smtClean="0">
                <a:solidFill>
                  <a:schemeClr val="accent4">
                    <a:lumMod val="50000"/>
                  </a:schemeClr>
                </a:solidFill>
                <a:latin typeface="Bookman Old Style" pitchFamily="18" charset="0"/>
              </a:rPr>
              <a:t> </a:t>
            </a:r>
          </a:p>
        </p:txBody>
      </p:sp>
    </p:spTree>
    <p:extLst>
      <p:ext uri="{BB962C8B-B14F-4D97-AF65-F5344CB8AC3E}">
        <p14:creationId xmlns:p14="http://schemas.microsoft.com/office/powerpoint/2010/main" val="948515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Bookman Old Style" pitchFamily="18" charset="0"/>
              </a:rPr>
              <a:t>2. Improve Yield Consistency</a:t>
            </a:r>
            <a:endParaRPr lang="en-US" dirty="0">
              <a:solidFill>
                <a:schemeClr val="bg1"/>
              </a:solidFill>
            </a:endParaRPr>
          </a:p>
        </p:txBody>
      </p:sp>
      <p:pic>
        <p:nvPicPr>
          <p:cNvPr id="2050" name="Picture 2" descr="http://www.tenminutesbytractor.com.au/assets/client/Image/PrecisionViticulture/McCutcheon%20Overview%202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55431"/>
            <a:ext cx="9144001" cy="59025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3572" y="4495800"/>
            <a:ext cx="8838028" cy="2185214"/>
          </a:xfrm>
          <a:prstGeom prst="rect">
            <a:avLst/>
          </a:prstGeom>
          <a:solidFill>
            <a:schemeClr val="accent4">
              <a:lumMod val="20000"/>
              <a:lumOff val="80000"/>
            </a:schemeClr>
          </a:solidFill>
        </p:spPr>
        <p:txBody>
          <a:bodyPr wrap="square">
            <a:spAutoFit/>
          </a:bodyPr>
          <a:lstStyle/>
          <a:p>
            <a:r>
              <a:rPr lang="en-US" sz="2000" b="1" dirty="0" smtClean="0">
                <a:solidFill>
                  <a:schemeClr val="accent4">
                    <a:lumMod val="50000"/>
                  </a:schemeClr>
                </a:solidFill>
                <a:latin typeface="Bookman Old Style" pitchFamily="18" charset="0"/>
              </a:rPr>
              <a:t>Maximizing yield is not generally a primary goal for wine grapes and in fact vines are heavily pruned to control yield.  However yield per vine within plots is often highly variable.  Improved yield consistency would provide sustainable increases in tons per acre.</a:t>
            </a:r>
          </a:p>
          <a:p>
            <a:pPr marL="342900" indent="-342900">
              <a:buFont typeface="Arial" pitchFamily="34" charset="0"/>
              <a:buChar char="•"/>
            </a:pPr>
            <a:r>
              <a:rPr lang="en-US" b="1" dirty="0" smtClean="0">
                <a:solidFill>
                  <a:schemeClr val="accent4">
                    <a:lumMod val="50000"/>
                  </a:schemeClr>
                </a:solidFill>
                <a:latin typeface="Bookman Old Style" pitchFamily="18" charset="0"/>
              </a:rPr>
              <a:t>Targeted biochar application can provide an attractive precision viticulture tool.</a:t>
            </a:r>
          </a:p>
        </p:txBody>
      </p:sp>
    </p:spTree>
    <p:extLst>
      <p:ext uri="{BB962C8B-B14F-4D97-AF65-F5344CB8AC3E}">
        <p14:creationId xmlns:p14="http://schemas.microsoft.com/office/powerpoint/2010/main" val="213754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Bookman Old Style" pitchFamily="18" charset="0"/>
              </a:rPr>
              <a:t>3</a:t>
            </a:r>
            <a:r>
              <a:rPr lang="en-US" b="1" dirty="0" smtClean="0">
                <a:solidFill>
                  <a:schemeClr val="bg1"/>
                </a:solidFill>
                <a:latin typeface="Bookman Old Style" pitchFamily="18" charset="0"/>
              </a:rPr>
              <a:t>. Improve Drainage &amp; Water Holding Capacity</a:t>
            </a:r>
            <a:endParaRPr lang="en-US" dirty="0">
              <a:solidFill>
                <a:schemeClr val="bg1"/>
              </a:solidFill>
            </a:endParaRPr>
          </a:p>
        </p:txBody>
      </p:sp>
      <p:pic>
        <p:nvPicPr>
          <p:cNvPr id="13316" name="Picture 4" descr="http://web.pppmb.cals.cornell.edu/seem/magarey/Vinesite/nyaw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85179"/>
            <a:ext cx="6826107" cy="4292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8657" y="4394284"/>
            <a:ext cx="3870253" cy="230832"/>
          </a:xfrm>
          <a:prstGeom prst="rect">
            <a:avLst/>
          </a:prstGeom>
        </p:spPr>
        <p:txBody>
          <a:bodyPr wrap="square">
            <a:spAutoFit/>
          </a:bodyPr>
          <a:lstStyle/>
          <a:p>
            <a:r>
              <a:rPr lang="en-US" sz="900" dirty="0" smtClean="0"/>
              <a:t>Source: http</a:t>
            </a:r>
            <a:r>
              <a:rPr lang="en-US" sz="900" dirty="0"/>
              <a:t>://web.pppmb.cals.cornell.edu/seem/magarey/Vinesite/avail.htm</a:t>
            </a:r>
            <a:endParaRPr lang="en-US" sz="1050" dirty="0"/>
          </a:p>
        </p:txBody>
      </p:sp>
      <p:sp>
        <p:nvSpPr>
          <p:cNvPr id="8" name="Rectangle 7"/>
          <p:cNvSpPr/>
          <p:nvPr/>
        </p:nvSpPr>
        <p:spPr>
          <a:xfrm>
            <a:off x="152400" y="5089029"/>
            <a:ext cx="8915400" cy="1692771"/>
          </a:xfrm>
          <a:prstGeom prst="rect">
            <a:avLst/>
          </a:prstGeom>
          <a:solidFill>
            <a:schemeClr val="accent4">
              <a:lumMod val="20000"/>
              <a:lumOff val="80000"/>
            </a:schemeClr>
          </a:solidFill>
        </p:spPr>
        <p:txBody>
          <a:bodyPr wrap="square">
            <a:spAutoFit/>
          </a:bodyPr>
          <a:lstStyle/>
          <a:p>
            <a:r>
              <a:rPr lang="en-US" b="1" dirty="0" smtClean="0">
                <a:solidFill>
                  <a:schemeClr val="accent4">
                    <a:lumMod val="50000"/>
                  </a:schemeClr>
                </a:solidFill>
                <a:latin typeface="Bookman Old Style" pitchFamily="18" charset="0"/>
              </a:rPr>
              <a:t>Annual precipitation rates for NYS have increased by 3.3” over the past 100 years, with 67% increase in 2” rain events.  However precipitation in late summer/fall is decreasing.  The Finger Lakes has experienced droughts in both of the past two years.</a:t>
            </a:r>
          </a:p>
          <a:p>
            <a:pPr marL="285750" indent="-285750">
              <a:buFont typeface="Arial" pitchFamily="34" charset="0"/>
              <a:buChar char="•"/>
            </a:pPr>
            <a:r>
              <a:rPr lang="en-US" sz="1600" b="1" dirty="0" smtClean="0">
                <a:solidFill>
                  <a:schemeClr val="accent4">
                    <a:lumMod val="50000"/>
                  </a:schemeClr>
                </a:solidFill>
                <a:latin typeface="Bookman Old Style" pitchFamily="18" charset="0"/>
              </a:rPr>
              <a:t>Biochar helps clay soils drain better and helps sandy soils hold up to 60% more water.  </a:t>
            </a:r>
          </a:p>
        </p:txBody>
      </p:sp>
    </p:spTree>
    <p:extLst>
      <p:ext uri="{BB962C8B-B14F-4D97-AF65-F5344CB8AC3E}">
        <p14:creationId xmlns:p14="http://schemas.microsoft.com/office/powerpoint/2010/main" val="4280556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upload.wikimedia.org/wikipedia/commons/thumb/f/f5/Stefano_Lubiana_Pinot_Noir_ferment_vintage_2010.jpg/300px-Stefano_Lubiana_Pinot_Noir_ferment_vintage_201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79230"/>
            <a:ext cx="9183072" cy="597877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latin typeface="Bookman Old Style" pitchFamily="18" charset="0"/>
              </a:rPr>
              <a:t>    4. Improve YAN</a:t>
            </a:r>
            <a:endParaRPr lang="en-US" dirty="0">
              <a:solidFill>
                <a:schemeClr val="bg1"/>
              </a:solidFill>
            </a:endParaRPr>
          </a:p>
        </p:txBody>
      </p:sp>
      <p:sp>
        <p:nvSpPr>
          <p:cNvPr id="3" name="Rectangle 2"/>
          <p:cNvSpPr/>
          <p:nvPr/>
        </p:nvSpPr>
        <p:spPr>
          <a:xfrm>
            <a:off x="685800" y="6248400"/>
            <a:ext cx="8305801" cy="461665"/>
          </a:xfrm>
          <a:prstGeom prst="rect">
            <a:avLst/>
          </a:prstGeom>
          <a:solidFill>
            <a:schemeClr val="bg1"/>
          </a:solidFill>
        </p:spPr>
        <p:txBody>
          <a:bodyPr wrap="square">
            <a:spAutoFit/>
          </a:bodyPr>
          <a:lstStyle/>
          <a:p>
            <a:r>
              <a:rPr lang="en-US" sz="1200" dirty="0" smtClean="0"/>
              <a:t>Reference: </a:t>
            </a:r>
            <a:r>
              <a:rPr lang="en-US" sz="1200" dirty="0" err="1" smtClean="0"/>
              <a:t>Niggli</a:t>
            </a:r>
            <a:r>
              <a:rPr lang="en-US" sz="1200" dirty="0"/>
              <a:t>, C., Schmidt, H.P.  2012/01. Biochar in European Viticulture: Results of the Season 2011. </a:t>
            </a:r>
            <a:r>
              <a:rPr lang="en-US" sz="1200" dirty="0" err="1"/>
              <a:t>Ithakajournal</a:t>
            </a:r>
            <a:r>
              <a:rPr lang="en-US" sz="1200" dirty="0"/>
              <a:t>. [Internet] Available from: http://www.ithaka-journal.net/pflanzenkohle-im-europaischen-weinbau-ergebnisse-2011?lang=en</a:t>
            </a:r>
          </a:p>
        </p:txBody>
      </p:sp>
      <p:sp>
        <p:nvSpPr>
          <p:cNvPr id="8" name="Rectangle 7"/>
          <p:cNvSpPr/>
          <p:nvPr/>
        </p:nvSpPr>
        <p:spPr>
          <a:xfrm>
            <a:off x="304799" y="4495800"/>
            <a:ext cx="8686801" cy="1569660"/>
          </a:xfrm>
          <a:prstGeom prst="rect">
            <a:avLst/>
          </a:prstGeom>
          <a:solidFill>
            <a:schemeClr val="accent4">
              <a:lumMod val="20000"/>
              <a:lumOff val="80000"/>
            </a:schemeClr>
          </a:solidFill>
        </p:spPr>
        <p:txBody>
          <a:bodyPr wrap="square">
            <a:spAutoFit/>
          </a:bodyPr>
          <a:lstStyle/>
          <a:p>
            <a:r>
              <a:rPr lang="en-US" sz="2000" b="1" dirty="0" smtClean="0">
                <a:solidFill>
                  <a:schemeClr val="accent4">
                    <a:lumMod val="50000"/>
                  </a:schemeClr>
                </a:solidFill>
                <a:latin typeface="Bookman Old Style" pitchFamily="18" charset="0"/>
              </a:rPr>
              <a:t>Yeast assimilable nitrogen (YAN) is critical for fermentation and is often low in NY musts requiring winemakers to add nitrogen in the form of DAP. </a:t>
            </a:r>
          </a:p>
          <a:p>
            <a:pPr marL="285750" indent="-285750">
              <a:buFont typeface="Arial" pitchFamily="34" charset="0"/>
              <a:buChar char="•"/>
            </a:pPr>
            <a:r>
              <a:rPr lang="en-US" b="1" dirty="0" smtClean="0">
                <a:solidFill>
                  <a:schemeClr val="accent4">
                    <a:lumMod val="50000"/>
                  </a:schemeClr>
                </a:solidFill>
                <a:latin typeface="Bookman Old Style" pitchFamily="18" charset="0"/>
              </a:rPr>
              <a:t>A recent study in Italy found vineyards that applied biochar showed YAN increases of 38%</a:t>
            </a:r>
          </a:p>
        </p:txBody>
      </p:sp>
    </p:spTree>
    <p:extLst>
      <p:ext uri="{BB962C8B-B14F-4D97-AF65-F5344CB8AC3E}">
        <p14:creationId xmlns:p14="http://schemas.microsoft.com/office/powerpoint/2010/main" val="428055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AutoShape 2" descr="https://photos-6.dropbox.com/t/0/AAD-vJvkxasys4JIhpmwSBbUglhAYeWmGJ7rGgYfWHRKBQ/12/107972830/jpeg/32x32/3/_/1/2/Grape5_orig48.TIF/rQutzmm1OQ-GluCUHIefVvxqS96Htro_I5iK3d3ho5k?size=1024x768"/>
          <p:cNvSpPr>
            <a:spLocks noChangeAspect="1" noChangeArrowheads="1"/>
          </p:cNvSpPr>
          <p:nvPr/>
        </p:nvSpPr>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6255" y="0"/>
            <a:ext cx="9177315" cy="955431"/>
          </a:xfrm>
          <a:prstGeom prst="rect">
            <a:avLst/>
          </a:prstGeom>
          <a:solidFill>
            <a:schemeClr val="tx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latin typeface="Bookman Old Style" pitchFamily="18" charset="0"/>
              </a:rPr>
              <a:t> 5. Improve Cation Exchange Capacity</a:t>
            </a:r>
            <a:endParaRPr lang="en-US" dirty="0">
              <a:solidFill>
                <a:schemeClr val="bg1"/>
              </a:solidFill>
            </a:endParaRPr>
          </a:p>
        </p:txBody>
      </p:sp>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93" name="Picture 5" descr="http://www.spectrumanalytic.com/support/library/ff/CEC_BpH_and_percent_sat_files/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07" y="1295400"/>
            <a:ext cx="5446593" cy="5029200"/>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5770" y="6504801"/>
            <a:ext cx="6295030" cy="276999"/>
          </a:xfrm>
          <a:prstGeom prst="rect">
            <a:avLst/>
          </a:prstGeom>
        </p:spPr>
        <p:txBody>
          <a:bodyPr wrap="square">
            <a:spAutoFit/>
          </a:bodyPr>
          <a:lstStyle/>
          <a:p>
            <a:r>
              <a:rPr lang="en-US" sz="1200" dirty="0" smtClean="0"/>
              <a:t>Source: http</a:t>
            </a:r>
            <a:r>
              <a:rPr lang="en-US" sz="1200" dirty="0"/>
              <a:t>://www.spectrumanalytic.com/support/library/ff/CEC_BpH_and_percent_sat.htm</a:t>
            </a:r>
          </a:p>
        </p:txBody>
      </p:sp>
      <p:sp>
        <p:nvSpPr>
          <p:cNvPr id="10" name="Rectangle 9"/>
          <p:cNvSpPr/>
          <p:nvPr/>
        </p:nvSpPr>
        <p:spPr>
          <a:xfrm>
            <a:off x="5638800" y="1744682"/>
            <a:ext cx="3352800" cy="3970318"/>
          </a:xfrm>
          <a:prstGeom prst="rect">
            <a:avLst/>
          </a:prstGeom>
          <a:solidFill>
            <a:schemeClr val="bg1"/>
          </a:solidFill>
        </p:spPr>
        <p:txBody>
          <a:bodyPr wrap="square">
            <a:spAutoFit/>
          </a:bodyPr>
          <a:lstStyle/>
          <a:p>
            <a:pPr marL="285750" indent="-285750">
              <a:buFont typeface="Arial" pitchFamily="34" charset="0"/>
              <a:buChar char="•"/>
            </a:pPr>
            <a:r>
              <a:rPr lang="en-US" b="1" dirty="0" smtClean="0">
                <a:solidFill>
                  <a:schemeClr val="accent4">
                    <a:lumMod val="50000"/>
                  </a:schemeClr>
                </a:solidFill>
                <a:latin typeface="Bookman Old Style" pitchFamily="18" charset="0"/>
              </a:rPr>
              <a:t>CEC impacts the soils ability to store plant nutrients.  </a:t>
            </a:r>
          </a:p>
          <a:p>
            <a:pPr marL="285750" indent="-285750">
              <a:buFont typeface="Arial" pitchFamily="34" charset="0"/>
              <a:buChar char="•"/>
            </a:pPr>
            <a:r>
              <a:rPr lang="en-US" b="1" dirty="0" smtClean="0">
                <a:solidFill>
                  <a:schemeClr val="accent4">
                    <a:lumMod val="50000"/>
                  </a:schemeClr>
                </a:solidFill>
                <a:latin typeface="Bookman Old Style" pitchFamily="18" charset="0"/>
              </a:rPr>
              <a:t>Increasing CEC is related to:</a:t>
            </a:r>
          </a:p>
          <a:p>
            <a:pPr marL="742950" lvl="1" indent="-285750">
              <a:buFont typeface="Arial" pitchFamily="34" charset="0"/>
              <a:buChar char="•"/>
            </a:pPr>
            <a:r>
              <a:rPr lang="en-US" b="1" dirty="0" smtClean="0">
                <a:solidFill>
                  <a:schemeClr val="accent4">
                    <a:lumMod val="50000"/>
                  </a:schemeClr>
                </a:solidFill>
                <a:latin typeface="Bookman Old Style" pitchFamily="18" charset="0"/>
              </a:rPr>
              <a:t>Increased OM</a:t>
            </a:r>
          </a:p>
          <a:p>
            <a:pPr marL="742950" lvl="1" indent="-285750">
              <a:buFont typeface="Arial" pitchFamily="34" charset="0"/>
              <a:buChar char="•"/>
            </a:pPr>
            <a:r>
              <a:rPr lang="en-US" b="1" dirty="0" smtClean="0">
                <a:solidFill>
                  <a:schemeClr val="accent4">
                    <a:lumMod val="50000"/>
                  </a:schemeClr>
                </a:solidFill>
                <a:latin typeface="Bookman Old Style" pitchFamily="18" charset="0"/>
              </a:rPr>
              <a:t>Increased pH</a:t>
            </a:r>
          </a:p>
          <a:p>
            <a:pPr marL="742950" lvl="1" indent="-285750">
              <a:buFont typeface="Arial" pitchFamily="34" charset="0"/>
              <a:buChar char="•"/>
            </a:pPr>
            <a:r>
              <a:rPr lang="en-US" b="1" dirty="0" smtClean="0">
                <a:solidFill>
                  <a:schemeClr val="accent4">
                    <a:lumMod val="50000"/>
                  </a:schemeClr>
                </a:solidFill>
                <a:latin typeface="Bookman Old Style" pitchFamily="18" charset="0"/>
              </a:rPr>
              <a:t>Increased clay particles*</a:t>
            </a:r>
            <a:endParaRPr lang="en-US" b="1" dirty="0">
              <a:solidFill>
                <a:schemeClr val="accent4">
                  <a:lumMod val="50000"/>
                </a:schemeClr>
              </a:solidFill>
              <a:latin typeface="Bookman Old Style" pitchFamily="18" charset="0"/>
            </a:endParaRPr>
          </a:p>
          <a:p>
            <a:pPr marL="285750" indent="-285750">
              <a:buFont typeface="Arial" pitchFamily="34" charset="0"/>
              <a:buChar char="•"/>
            </a:pPr>
            <a:r>
              <a:rPr lang="en-US" b="1" dirty="0" smtClean="0">
                <a:solidFill>
                  <a:schemeClr val="accent4">
                    <a:lumMod val="50000"/>
                  </a:schemeClr>
                </a:solidFill>
                <a:latin typeface="Bookman Old Style" pitchFamily="18" charset="0"/>
              </a:rPr>
              <a:t>Most biochars have strong surface charge, high pH and many (not all) have high level of recalcitrant carbon</a:t>
            </a:r>
          </a:p>
        </p:txBody>
      </p:sp>
    </p:spTree>
    <p:extLst>
      <p:ext uri="{BB962C8B-B14F-4D97-AF65-F5344CB8AC3E}">
        <p14:creationId xmlns:p14="http://schemas.microsoft.com/office/powerpoint/2010/main" val="3815147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15681</TotalTime>
  <Words>1629</Words>
  <Application>Microsoft Office PowerPoint</Application>
  <PresentationFormat>On-screen Show (4:3)</PresentationFormat>
  <Paragraphs>265</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The Carbon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Kathleen Draper</cp:lastModifiedBy>
  <cp:revision>117</cp:revision>
  <dcterms:created xsi:type="dcterms:W3CDTF">2013-05-01T18:25:03Z</dcterms:created>
  <dcterms:modified xsi:type="dcterms:W3CDTF">2014-09-23T12:52:49Z</dcterms:modified>
</cp:coreProperties>
</file>