
<file path=[Content_Types].xml><?xml version="1.0" encoding="utf-8"?>
<Types xmlns="http://schemas.openxmlformats.org/package/2006/content-types">
  <Override PartName="/_rels/.rels" ContentType="application/vnd.openxmlformats-package.relationships+xml"/>
  <Override PartName="/ppt/notesSlides/notesSlide14.xml" ContentType="application/vnd.openxmlformats-officedocument.presentationml.notesSlide+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15.xml.rels" ContentType="application/vnd.openxmlformats-package.relationships+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_rels/presentation.xml.rels" ContentType="application/vnd.openxmlformats-package.relationships+xml"/>
  <Override PartName="/ppt/media/image7.png" ContentType="image/png"/>
  <Override PartName="/ppt/media/image17.jpeg" ContentType="image/jpeg"/>
  <Override PartName="/ppt/media/image3.png" ContentType="image/png"/>
  <Override PartName="/ppt/media/image16.jpeg" ContentType="image/jpeg"/>
  <Override PartName="/ppt/media/image15.jpeg" ContentType="image/jpeg"/>
  <Override PartName="/ppt/media/image14.jpeg" ContentType="image/jpeg"/>
  <Override PartName="/ppt/media/image8.png" ContentType="image/png"/>
  <Override PartName="/ppt/media/image4.png" ContentType="image/png"/>
  <Override PartName="/ppt/media/image13.jpeg" ContentType="image/jpeg"/>
  <Override PartName="/ppt/media/image12.jpeg" ContentType="image/jpeg"/>
  <Override PartName="/ppt/media/image11.jpeg" ContentType="image/jpeg"/>
  <Override PartName="/ppt/media/image9.png" ContentType="image/png"/>
  <Override PartName="/ppt/media/image5.png" ContentType="image/png"/>
  <Override PartName="/ppt/media/image1.png" ContentType="image/png"/>
  <Override PartName="/ppt/media/image10.png" ContentType="image/png"/>
  <Override PartName="/ppt/media/image6.png" ContentType="image/png"/>
  <Override PartName="/ppt/media/image2.png" ContentType="image/png"/>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44.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_rels/slide5.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3.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22.xml.rels" ContentType="application/vnd.openxmlformats-package.relationships+xml"/>
  <Override PartName="/ppt/slides/_rels/slide18.xml.rels" ContentType="application/vnd.openxmlformats-package.relationships+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756000" y="5078520"/>
            <a:ext cx="6047640" cy="4811040"/>
          </a:xfrm>
          <a:prstGeom prst="rect">
            <a:avLst/>
          </a:prstGeom>
        </p:spPr>
        <p:txBody>
          <a:bodyPr bIns="0" lIns="0" rIns="0" tIns="0" wrap="none"/>
          <a:p>
            <a:r>
              <a:rPr lang="en-AU"/>
              <a:t>Click to edit the notes format</a:t>
            </a:r>
            <a:endParaRPr/>
          </a:p>
        </p:txBody>
      </p:sp>
      <p:sp>
        <p:nvSpPr>
          <p:cNvPr id="137" name="PlaceHolder 2"/>
          <p:cNvSpPr>
            <a:spLocks noGrp="1"/>
          </p:cNvSpPr>
          <p:nvPr>
            <p:ph type="hdr"/>
          </p:nvPr>
        </p:nvSpPr>
        <p:spPr>
          <a:xfrm>
            <a:off x="0" y="0"/>
            <a:ext cx="3280680" cy="534240"/>
          </a:xfrm>
          <a:prstGeom prst="rect">
            <a:avLst/>
          </a:prstGeom>
        </p:spPr>
        <p:txBody>
          <a:bodyPr bIns="0" lIns="0" rIns="0" tIns="0" wrap="none"/>
          <a:p>
            <a:r>
              <a:rPr lang="en-AU"/>
              <a:t>&lt;header&gt;</a:t>
            </a:r>
            <a:endParaRPr/>
          </a:p>
        </p:txBody>
      </p:sp>
      <p:sp>
        <p:nvSpPr>
          <p:cNvPr id="138" name="PlaceHolder 3"/>
          <p:cNvSpPr>
            <a:spLocks noGrp="1"/>
          </p:cNvSpPr>
          <p:nvPr>
            <p:ph type="dt"/>
          </p:nvPr>
        </p:nvSpPr>
        <p:spPr>
          <a:xfrm>
            <a:off x="4278960" y="0"/>
            <a:ext cx="3280680" cy="534240"/>
          </a:xfrm>
          <a:prstGeom prst="rect">
            <a:avLst/>
          </a:prstGeom>
        </p:spPr>
        <p:txBody>
          <a:bodyPr bIns="0" lIns="0" rIns="0" tIns="0" wrap="none"/>
          <a:p>
            <a:pPr algn="r"/>
            <a:r>
              <a:rPr lang="en-AU"/>
              <a:t>&lt;date/time&gt;</a:t>
            </a:r>
            <a:endParaRPr/>
          </a:p>
        </p:txBody>
      </p:sp>
      <p:sp>
        <p:nvSpPr>
          <p:cNvPr id="139" name="PlaceHolder 4"/>
          <p:cNvSpPr>
            <a:spLocks noGrp="1"/>
          </p:cNvSpPr>
          <p:nvPr>
            <p:ph type="ftr"/>
          </p:nvPr>
        </p:nvSpPr>
        <p:spPr>
          <a:xfrm>
            <a:off x="0" y="10157400"/>
            <a:ext cx="3280680" cy="534240"/>
          </a:xfrm>
          <a:prstGeom prst="rect">
            <a:avLst/>
          </a:prstGeom>
        </p:spPr>
        <p:txBody>
          <a:bodyPr anchor="b" bIns="0" lIns="0" rIns="0" tIns="0" wrap="none"/>
          <a:p>
            <a:r>
              <a:rPr lang="en-AU"/>
              <a:t>&lt;footer&gt;</a:t>
            </a:r>
            <a:endParaRPr/>
          </a:p>
        </p:txBody>
      </p:sp>
      <p:sp>
        <p:nvSpPr>
          <p:cNvPr id="140" name="PlaceHolder 5"/>
          <p:cNvSpPr>
            <a:spLocks noGrp="1"/>
          </p:cNvSpPr>
          <p:nvPr>
            <p:ph type="sldNum"/>
          </p:nvPr>
        </p:nvSpPr>
        <p:spPr>
          <a:xfrm>
            <a:off x="4278960" y="10157400"/>
            <a:ext cx="3280680" cy="534240"/>
          </a:xfrm>
          <a:prstGeom prst="rect">
            <a:avLst/>
          </a:prstGeom>
        </p:spPr>
        <p:txBody>
          <a:bodyPr anchor="b" bIns="0" lIns="0" rIns="0" tIns="0" wrap="none"/>
          <a:p>
            <a:pPr algn="r"/>
            <a:fld id="{11A1E171-7171-41D1-8141-D181B15141A1}" type="slidenum">
              <a:rPr lang="en-AU"/>
              <a:t>&lt;number&gt;</a:t>
            </a:fld>
            <a:endParaRPr/>
          </a:p>
        </p:txBody>
      </p:sp>
    </p:spTree>
  </p:cSld>
  <p:clrMap accent1="accent1" accent2="accent2" accent3="accent3" accent4="accent4" accent5="accent5" accent6="accent6" bg1="lt1" bg2="lt2" folHlink="folHlink" hlink="hlink" tx1="dk1" tx2="dk2"/>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PlaceHolder 1"/>
          <p:cNvSpPr>
            <a:spLocks noGrp="1"/>
          </p:cNvSpPr>
          <p:nvPr>
            <p:ph type="body"/>
          </p:nvPr>
        </p:nvSpPr>
        <p:spPr>
          <a:xfrm>
            <a:off x="756000" y="5078520"/>
            <a:ext cx="6046920" cy="4810320"/>
          </a:xfrm>
          <a:prstGeom prst="rect">
            <a:avLst/>
          </a:prstGeom>
        </p:spPr>
        <p:txBody>
          <a:bodyPr bIns="45000" lIns="90000" rIns="90000" tIns="45000"/>
          <a:p>
            <a:r>
              <a:rPr lang="en-AU"/>
              <a:t>Concentration/diffusion principle</a:t>
            </a:r>
            <a:endParaRPr/>
          </a:p>
        </p:txBody>
      </p:sp>
      <p:sp>
        <p:nvSpPr>
          <p:cNvPr id="202" name="CustomShape 2"/>
          <p:cNvSpPr/>
          <p:nvPr/>
        </p:nvSpPr>
        <p:spPr>
          <a:xfrm>
            <a:off x="0" y="0"/>
            <a:ext cx="11796120" cy="11796120"/>
          </a:xfrm>
          <a:prstGeom prst="rect">
            <a:avLst/>
          </a:prstGeom>
        </p:spPr>
        <p:txBody>
          <a:bodyPr bIns="45000" lIns="90000" rIns="90000" tIns="45000"/>
          <a:p>
            <a:pPr>
              <a:lnSpc>
                <a:spcPct val="100000"/>
              </a:lnSpc>
            </a:pPr>
            <a:fld id="{31113111-01E1-41E1-B1D1-E1116181E101}" type="slidenum">
              <a:rPr lang="en-AU">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756000" y="5078520"/>
            <a:ext cx="6046920" cy="4810320"/>
          </a:xfrm>
          <a:prstGeom prst="rect">
            <a:avLst/>
          </a:prstGeom>
        </p:spPr>
        <p:txBody>
          <a:bodyPr bIns="45000" lIns="90000" rIns="90000" tIns="45000"/>
          <a:p>
            <a:r>
              <a:rPr lang="en-AU"/>
              <a:t>Microfinance especially relevant in underdeveloped world where majority of biomass is consumed and economic opportunities are low</a:t>
            </a:r>
            <a:endParaRPr/>
          </a:p>
        </p:txBody>
      </p:sp>
      <p:sp>
        <p:nvSpPr>
          <p:cNvPr id="204" name="CustomShape 2"/>
          <p:cNvSpPr/>
          <p:nvPr/>
        </p:nvSpPr>
        <p:spPr>
          <a:xfrm>
            <a:off x="0" y="0"/>
            <a:ext cx="11796120" cy="11796120"/>
          </a:xfrm>
          <a:prstGeom prst="rect">
            <a:avLst/>
          </a:prstGeom>
        </p:spPr>
        <p:txBody>
          <a:bodyPr bIns="45000" lIns="90000" rIns="90000" tIns="45000"/>
          <a:p>
            <a:pPr>
              <a:lnSpc>
                <a:spcPct val="100000"/>
              </a:lnSpc>
            </a:pPr>
            <a:fld id="{014151D1-1131-4141-91C1-B17181F1F181}" type="slidenum">
              <a:rPr lang="en-AU">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756000" y="5078520"/>
            <a:ext cx="6046920" cy="4810320"/>
          </a:xfrm>
          <a:prstGeom prst="rect">
            <a:avLst/>
          </a:prstGeom>
        </p:spPr>
        <p:txBody>
          <a:bodyPr bIns="45000" lIns="90000" rIns="90000" tIns="45000"/>
          <a:p>
            <a:endParaRPr/>
          </a:p>
        </p:txBody>
      </p:sp>
      <p:sp>
        <p:nvSpPr>
          <p:cNvPr id="206" name="CustomShape 2"/>
          <p:cNvSpPr/>
          <p:nvPr/>
        </p:nvSpPr>
        <p:spPr>
          <a:xfrm>
            <a:off x="0" y="0"/>
            <a:ext cx="11796120" cy="11796120"/>
          </a:xfrm>
          <a:prstGeom prst="rect">
            <a:avLst/>
          </a:prstGeom>
        </p:spPr>
        <p:txBody>
          <a:bodyPr bIns="45000" lIns="90000" rIns="90000" tIns="45000"/>
          <a:p>
            <a:pPr>
              <a:lnSpc>
                <a:spcPct val="100000"/>
              </a:lnSpc>
            </a:pPr>
            <a:fld id="{71B1A191-4181-4161-B1A1-61119111A1E1}" type="slidenum">
              <a:rPr lang="en-AU">
                <a:solidFill>
                  <a:srgbClr val="000000"/>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756000" y="5078520"/>
            <a:ext cx="6046920" cy="4810320"/>
          </a:xfrm>
          <a:prstGeom prst="rect">
            <a:avLst/>
          </a:prstGeom>
        </p:spPr>
        <p:txBody>
          <a:bodyPr bIns="45000" lIns="90000" rIns="90000" tIns="45000"/>
          <a:p>
            <a:r>
              <a:rPr lang="en-AU"/>
              <a:t>That’s about 1/3 of world population using biomass as a fuel source</a:t>
            </a:r>
            <a:endParaRPr/>
          </a:p>
        </p:txBody>
      </p:sp>
      <p:sp>
        <p:nvSpPr>
          <p:cNvPr id="200" name="CustomShape 2"/>
          <p:cNvSpPr/>
          <p:nvPr/>
        </p:nvSpPr>
        <p:spPr>
          <a:xfrm>
            <a:off x="0" y="0"/>
            <a:ext cx="11796120" cy="11796120"/>
          </a:xfrm>
          <a:prstGeom prst="rect">
            <a:avLst/>
          </a:prstGeom>
        </p:spPr>
        <p:txBody>
          <a:bodyPr bIns="45000" lIns="90000" rIns="90000" tIns="45000"/>
          <a:p>
            <a:pPr>
              <a:lnSpc>
                <a:spcPct val="100000"/>
              </a:lnSpc>
            </a:pPr>
            <a:fld id="{A121E151-D131-41A1-A111-E19191E12111}" type="slidenum">
              <a:rPr lang="en-AU">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4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5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1"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3"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6"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1"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82"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6"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0"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93"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7"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98"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1"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5"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7"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9"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0"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5"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16"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8"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0"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4"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6"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27"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1"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32"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5"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800"/>
          </a:xfrm>
          <a:prstGeom prst="rect">
            <a:avLst/>
          </a:prstGeom>
        </p:spPr>
        <p:txBody>
          <a:bodyPr anchor="ctr" bIns="0" lIns="0" rIns="0" tIns="0" wrap="none"/>
          <a:p>
            <a:pPr algn="ctr">
              <a:lnSpc>
                <a:spcPct val="100000"/>
              </a:lnSpc>
            </a:pPr>
            <a:r>
              <a:rPr lang="en-AU"/>
              <a:t>Click to edit the title text format</a:t>
            </a:r>
            <a:endParaRPr/>
          </a:p>
        </p:txBody>
      </p:sp>
      <p:sp>
        <p:nvSpPr>
          <p:cNvPr id="1" name="PlaceHolder 2"/>
          <p:cNvSpPr>
            <a:spLocks noGrp="1"/>
          </p:cNvSpPr>
          <p:nvPr>
            <p:ph type="body"/>
          </p:nvPr>
        </p:nvSpPr>
        <p:spPr>
          <a:xfrm>
            <a:off x="457200" y="1604520"/>
            <a:ext cx="8046000" cy="3976920"/>
          </a:xfrm>
          <a:prstGeom prst="rect">
            <a:avLst/>
          </a:prstGeom>
        </p:spPr>
        <p:txBody>
          <a:bodyPr bIns="0" lIns="0" rIns="0" tIns="0" wrap="none"/>
          <a:p>
            <a:r>
              <a:rPr lang="en-AU"/>
              <a:t>Click to edit the outline text format</a:t>
            </a:r>
            <a:endParaRPr/>
          </a:p>
          <a:p>
            <a:pPr lvl="1">
              <a:buSzPct val="75000"/>
              <a:buFont typeface="StarSymbol"/>
              <a:buChar char=""/>
            </a:pPr>
            <a:r>
              <a:rPr lang="en-AU"/>
              <a:t>Second Outline Level</a:t>
            </a:r>
            <a:endParaRPr/>
          </a:p>
          <a:p>
            <a:pPr lvl="2">
              <a:buSzPct val="45000"/>
              <a:buFont typeface="StarSymbol"/>
              <a:buChar char=""/>
            </a:pPr>
            <a:r>
              <a:rPr lang="en-AU"/>
              <a:t>Third Outline Level</a:t>
            </a:r>
            <a:endParaRPr/>
          </a:p>
          <a:p>
            <a:pPr lvl="3">
              <a:buSzPct val="75000"/>
              <a:buFont typeface="StarSymbol"/>
              <a:buChar char=""/>
            </a:pPr>
            <a:r>
              <a:rPr lang="en-AU"/>
              <a:t>Fourth Outline Level</a:t>
            </a:r>
            <a:endParaRPr/>
          </a:p>
          <a:p>
            <a:pPr lvl="4">
              <a:buSzPct val="45000"/>
              <a:buFont typeface="StarSymbol"/>
              <a:buChar char=""/>
            </a:pPr>
            <a:r>
              <a:rPr lang="en-AU"/>
              <a:t>Fifth Outline Level</a:t>
            </a:r>
            <a:endParaRPr/>
          </a:p>
          <a:p>
            <a:pPr lvl="5">
              <a:buSzPct val="45000"/>
              <a:buFont typeface="StarSymbol"/>
              <a:buChar char=""/>
            </a:pPr>
            <a:r>
              <a:rPr lang="en-AU"/>
              <a:t>Sixth Outline Level</a:t>
            </a:r>
            <a:endParaRPr/>
          </a:p>
          <a:p>
            <a:pPr lvl="6">
              <a:buSzPct val="45000"/>
              <a:buFont typeface="StarSymbol"/>
              <a:buChar char=""/>
            </a:pPr>
            <a:r>
              <a:rPr lang="en-AU"/>
              <a:t>Seventh Outline Level</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AU"/>
              <a:t>Click to edit the title text format</a:t>
            </a:r>
            <a:endParaRPr/>
          </a:p>
        </p:txBody>
      </p:sp>
      <p:sp>
        <p:nvSpPr>
          <p:cNvPr id="35"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AU"/>
              <a:t>Click to edit the outline text format</a:t>
            </a:r>
            <a:endParaRPr/>
          </a:p>
          <a:p>
            <a:pPr lvl="1">
              <a:buSzPct val="75000"/>
              <a:buFont typeface="StarSymbol"/>
              <a:buChar char=""/>
            </a:pPr>
            <a:r>
              <a:rPr lang="en-AU"/>
              <a:t>Second Outline Level</a:t>
            </a:r>
            <a:endParaRPr/>
          </a:p>
          <a:p>
            <a:pPr lvl="2">
              <a:buSzPct val="45000"/>
              <a:buFont typeface="StarSymbol"/>
              <a:buChar char=""/>
            </a:pPr>
            <a:r>
              <a:rPr lang="en-AU"/>
              <a:t>Third Outline Level</a:t>
            </a:r>
            <a:endParaRPr/>
          </a:p>
          <a:p>
            <a:pPr lvl="3">
              <a:buSzPct val="75000"/>
              <a:buFont typeface="StarSymbol"/>
              <a:buChar char=""/>
            </a:pPr>
            <a:r>
              <a:rPr lang="en-AU"/>
              <a:t>Fourth Outline Level</a:t>
            </a:r>
            <a:endParaRPr/>
          </a:p>
          <a:p>
            <a:pPr lvl="4">
              <a:buSzPct val="45000"/>
              <a:buFont typeface="StarSymbol"/>
              <a:buChar char=""/>
            </a:pPr>
            <a:r>
              <a:rPr lang="en-AU"/>
              <a:t>Fifth Outline Level</a:t>
            </a:r>
            <a:endParaRPr/>
          </a:p>
          <a:p>
            <a:pPr lvl="5">
              <a:buSzPct val="45000"/>
              <a:buFont typeface="StarSymbol"/>
              <a:buChar char=""/>
            </a:pPr>
            <a:r>
              <a:rPr lang="en-AU"/>
              <a:t>Sixth Outline Level</a:t>
            </a:r>
            <a:endParaRPr/>
          </a:p>
          <a:p>
            <a:pPr lvl="6">
              <a:buSzPct val="45000"/>
              <a:buFont typeface="StarSymbol"/>
              <a:buChar char=""/>
            </a:pPr>
            <a:r>
              <a:rPr lang="en-AU"/>
              <a:t>Seventh Outline Level</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AU"/>
              <a:t>Click to edit the title text format</a:t>
            </a:r>
            <a:endParaRPr/>
          </a:p>
        </p:txBody>
      </p:sp>
      <p:sp>
        <p:nvSpPr>
          <p:cNvPr id="69"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AU"/>
              <a:t>Click to edit the outline text format</a:t>
            </a:r>
            <a:endParaRPr/>
          </a:p>
          <a:p>
            <a:pPr lvl="1">
              <a:buSzPct val="75000"/>
              <a:buFont typeface="StarSymbol"/>
              <a:buChar char=""/>
            </a:pPr>
            <a:r>
              <a:rPr lang="en-AU"/>
              <a:t>Second Outline Level</a:t>
            </a:r>
            <a:endParaRPr/>
          </a:p>
          <a:p>
            <a:pPr lvl="2">
              <a:buSzPct val="45000"/>
              <a:buFont typeface="StarSymbol"/>
              <a:buChar char=""/>
            </a:pPr>
            <a:r>
              <a:rPr lang="en-AU"/>
              <a:t>Third Outline Level</a:t>
            </a:r>
            <a:endParaRPr/>
          </a:p>
          <a:p>
            <a:pPr lvl="3">
              <a:buSzPct val="75000"/>
              <a:buFont typeface="StarSymbol"/>
              <a:buChar char=""/>
            </a:pPr>
            <a:r>
              <a:rPr lang="en-AU"/>
              <a:t>Fourth Outline Level</a:t>
            </a:r>
            <a:endParaRPr/>
          </a:p>
          <a:p>
            <a:pPr lvl="4">
              <a:buSzPct val="45000"/>
              <a:buFont typeface="StarSymbol"/>
              <a:buChar char=""/>
            </a:pPr>
            <a:r>
              <a:rPr lang="en-AU"/>
              <a:t>Fifth Outline Level</a:t>
            </a:r>
            <a:endParaRPr/>
          </a:p>
          <a:p>
            <a:pPr lvl="5">
              <a:buSzPct val="45000"/>
              <a:buFont typeface="StarSymbol"/>
              <a:buChar char=""/>
            </a:pPr>
            <a:r>
              <a:rPr lang="en-AU"/>
              <a:t>Sixth Outline Level</a:t>
            </a:r>
            <a:endParaRPr/>
          </a:p>
          <a:p>
            <a:pPr lvl="6">
              <a:buSzPct val="45000"/>
              <a:buFont typeface="StarSymbol"/>
              <a:buChar char=""/>
            </a:pPr>
            <a:r>
              <a:rPr lang="en-AU"/>
              <a:t>Seventh Outline Level</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8880" cy="1144800"/>
          </a:xfrm>
          <a:prstGeom prst="rect">
            <a:avLst/>
          </a:prstGeom>
        </p:spPr>
        <p:txBody>
          <a:bodyPr anchor="ctr" bIns="0" lIns="0" rIns="0" tIns="0" wrap="none"/>
          <a:p>
            <a:pPr algn="ctr">
              <a:lnSpc>
                <a:spcPct val="100000"/>
              </a:lnSpc>
            </a:pPr>
            <a:r>
              <a:rPr lang="en-AU"/>
              <a:t>Click to edit the title text format</a:t>
            </a:r>
            <a:endParaRPr/>
          </a:p>
        </p:txBody>
      </p:sp>
      <p:sp>
        <p:nvSpPr>
          <p:cNvPr id="103"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AU"/>
              <a:t>Click to edit the outline text format</a:t>
            </a:r>
            <a:endParaRPr/>
          </a:p>
          <a:p>
            <a:pPr lvl="1">
              <a:buSzPct val="75000"/>
              <a:buFont typeface="StarSymbol"/>
              <a:buChar char=""/>
            </a:pPr>
            <a:r>
              <a:rPr lang="en-AU"/>
              <a:t>Second Outline Level</a:t>
            </a:r>
            <a:endParaRPr/>
          </a:p>
          <a:p>
            <a:pPr lvl="2">
              <a:buSzPct val="45000"/>
              <a:buFont typeface="StarSymbol"/>
              <a:buChar char=""/>
            </a:pPr>
            <a:r>
              <a:rPr lang="en-AU"/>
              <a:t>Third Outline Level</a:t>
            </a:r>
            <a:endParaRPr/>
          </a:p>
          <a:p>
            <a:pPr lvl="3">
              <a:buSzPct val="75000"/>
              <a:buFont typeface="StarSymbol"/>
              <a:buChar char=""/>
            </a:pPr>
            <a:r>
              <a:rPr lang="en-AU"/>
              <a:t>Fourth Outline Level</a:t>
            </a:r>
            <a:endParaRPr/>
          </a:p>
          <a:p>
            <a:pPr lvl="4">
              <a:buSzPct val="45000"/>
              <a:buFont typeface="StarSymbol"/>
              <a:buChar char=""/>
            </a:pPr>
            <a:r>
              <a:rPr lang="en-AU"/>
              <a:t>Fifth Outline Level</a:t>
            </a:r>
            <a:endParaRPr/>
          </a:p>
          <a:p>
            <a:pPr lvl="5">
              <a:buSzPct val="45000"/>
              <a:buFont typeface="StarSymbol"/>
              <a:buChar char=""/>
            </a:pPr>
            <a:r>
              <a:rPr lang="en-AU"/>
              <a:t>Sixth Outline Level</a:t>
            </a:r>
            <a:endParaRPr/>
          </a:p>
          <a:p>
            <a:pPr lvl="6">
              <a:buSzPct val="45000"/>
              <a:buFont typeface="StarSymbol"/>
              <a:buChar char=""/>
            </a:pPr>
            <a:r>
              <a:rPr lang="en-AU"/>
              <a:t>Seventh Outline Level</a:t>
            </a:r>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685800" y="2130480"/>
            <a:ext cx="7771320" cy="1468800"/>
          </a:xfrm>
          <a:prstGeom prst="rect">
            <a:avLst/>
          </a:prstGeom>
        </p:spPr>
        <p:txBody>
          <a:bodyPr anchor="ctr" bIns="45000" lIns="90000" rIns="90000" tIns="45000"/>
          <a:p>
            <a:pPr algn="ctr">
              <a:lnSpc>
                <a:spcPct val="100000"/>
              </a:lnSpc>
            </a:pPr>
            <a:r>
              <a:rPr lang="en-AU" sz="4400">
                <a:solidFill>
                  <a:srgbClr val="000000"/>
                </a:solidFill>
                <a:latin typeface="Calibri"/>
              </a:rPr>
              <a:t>Permaforest Trust Individual Project</a:t>
            </a:r>
            <a:endParaRPr/>
          </a:p>
        </p:txBody>
      </p:sp>
      <p:sp>
        <p:nvSpPr>
          <p:cNvPr id="142" name="CustomShape 2"/>
          <p:cNvSpPr/>
          <p:nvPr/>
        </p:nvSpPr>
        <p:spPr>
          <a:xfrm>
            <a:off x="1371600" y="3886200"/>
            <a:ext cx="6399720" cy="1751400"/>
          </a:xfrm>
          <a:prstGeom prst="rect">
            <a:avLst/>
          </a:prstGeom>
        </p:spPr>
        <p:txBody>
          <a:bodyPr bIns="45000" lIns="90000" rIns="90000" tIns="45000"/>
          <a:p>
            <a:pPr algn="ctr">
              <a:lnSpc>
                <a:spcPct val="100000"/>
              </a:lnSpc>
            </a:pPr>
            <a:r>
              <a:rPr b="1" lang="en-AU" sz="4800">
                <a:solidFill>
                  <a:srgbClr val="4a452a"/>
                </a:solidFill>
                <a:latin typeface="Calibri"/>
              </a:rPr>
              <a:t>A biomass-biochar stove</a:t>
            </a:r>
            <a:endParaRPr/>
          </a:p>
          <a:p>
            <a:pPr algn="ctr">
              <a:lnSpc>
                <a:spcPct val="100000"/>
              </a:lnSpc>
            </a:pPr>
            <a:r>
              <a:rPr lang="en-AU" sz="3200">
                <a:solidFill>
                  <a:srgbClr val="4a452a"/>
                </a:solidFill>
                <a:latin typeface="Calibri"/>
              </a:rPr>
              <a:t>By James Jenkinson</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Biomass harvesting</a:t>
            </a:r>
            <a:endParaRPr/>
          </a:p>
        </p:txBody>
      </p:sp>
      <p:sp>
        <p:nvSpPr>
          <p:cNvPr id="160"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Forage harvesting v individual stem harvesting</a:t>
            </a:r>
            <a:endParaRPr/>
          </a:p>
          <a:p>
            <a:pPr lvl="1">
              <a:lnSpc>
                <a:spcPct val="100000"/>
              </a:lnSpc>
              <a:buFont typeface="Arial"/>
              <a:buChar char="–"/>
            </a:pPr>
            <a:r>
              <a:rPr lang="en-AU" sz="2800">
                <a:solidFill>
                  <a:srgbClr val="000000"/>
                </a:solidFill>
                <a:latin typeface="Calibri"/>
              </a:rPr>
              <a:t>Relates to accessibility and cost of equipment </a:t>
            </a:r>
            <a:endParaRPr/>
          </a:p>
          <a:p>
            <a:pPr lvl="1">
              <a:lnSpc>
                <a:spcPct val="100000"/>
              </a:lnSpc>
              <a:buFont typeface="Arial"/>
              <a:buChar char="–"/>
            </a:pPr>
            <a:r>
              <a:rPr lang="en-AU" sz="2800">
                <a:solidFill>
                  <a:srgbClr val="000000"/>
                </a:solidFill>
                <a:latin typeface="Calibri"/>
              </a:rPr>
              <a:t>Differences between overdeveloped/underdeveloped worlds</a:t>
            </a:r>
            <a:endParaRPr/>
          </a:p>
          <a:p>
            <a:pPr>
              <a:lnSpc>
                <a:spcPct val="100000"/>
              </a:lnSpc>
              <a:buFont typeface="Arial"/>
              <a:buChar char="•"/>
            </a:pPr>
            <a:r>
              <a:rPr lang="en-AU" sz="3200">
                <a:solidFill>
                  <a:srgbClr val="000000"/>
                </a:solidFill>
                <a:latin typeface="Calibri"/>
              </a:rPr>
              <a:t>Harvesting equipment</a:t>
            </a:r>
            <a:endParaRPr/>
          </a:p>
          <a:p>
            <a:pPr lvl="1">
              <a:lnSpc>
                <a:spcPct val="100000"/>
              </a:lnSpc>
              <a:buFont typeface="Arial"/>
              <a:buChar char="–"/>
            </a:pPr>
            <a:r>
              <a:rPr lang="en-AU" sz="2800">
                <a:solidFill>
                  <a:srgbClr val="000000"/>
                </a:solidFill>
                <a:latin typeface="Calibri"/>
              </a:rPr>
              <a:t>Sugar cane</a:t>
            </a:r>
            <a:endParaRPr/>
          </a:p>
          <a:p>
            <a:pPr lvl="1">
              <a:lnSpc>
                <a:spcPct val="100000"/>
              </a:lnSpc>
              <a:buFont typeface="Arial"/>
              <a:buChar char="–"/>
            </a:pPr>
            <a:r>
              <a:rPr lang="en-AU" sz="2800">
                <a:solidFill>
                  <a:srgbClr val="000000"/>
                </a:solidFill>
                <a:latin typeface="Calibri"/>
              </a:rPr>
              <a:t>Forestry</a:t>
            </a:r>
            <a:endParaRPr/>
          </a:p>
          <a:p>
            <a:pPr lvl="1">
              <a:lnSpc>
                <a:spcPct val="100000"/>
              </a:lnSpc>
              <a:buFont typeface="Arial"/>
              <a:buChar char="–"/>
            </a:pPr>
            <a:r>
              <a:rPr lang="en-AU" sz="2800">
                <a:solidFill>
                  <a:srgbClr val="000000"/>
                </a:solidFill>
                <a:latin typeface="Calibri"/>
              </a:rPr>
              <a:t>Agriculture</a:t>
            </a:r>
            <a:endParaRPr/>
          </a:p>
          <a:p>
            <a:pPr>
              <a:lnSpc>
                <a:spcPct val="100000"/>
              </a:lnSpc>
            </a:pPr>
            <a:endParaRPr/>
          </a:p>
        </p:txBody>
      </p:sp>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Biomass pelletisation</a:t>
            </a:r>
            <a:endParaRPr/>
          </a:p>
        </p:txBody>
      </p:sp>
      <p:sp>
        <p:nvSpPr>
          <p:cNvPr id="162"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2400">
                <a:solidFill>
                  <a:srgbClr val="000000"/>
                </a:solidFill>
                <a:latin typeface="Calibri"/>
              </a:rPr>
              <a:t>Biomass pelletization is the process of reducing the bulk volume of the material, by mechanical means for easy handling, transportation and storage of material. </a:t>
            </a:r>
            <a:endParaRPr/>
          </a:p>
          <a:p>
            <a:pPr>
              <a:lnSpc>
                <a:spcPct val="100000"/>
              </a:lnSpc>
              <a:buFont typeface="Arial"/>
              <a:buChar char="•"/>
            </a:pPr>
            <a:r>
              <a:rPr lang="en-AU" sz="2400">
                <a:solidFill>
                  <a:srgbClr val="000000"/>
                </a:solidFill>
                <a:latin typeface="Calibri"/>
              </a:rPr>
              <a:t>In addition to the practical advantage of increased convenience, putting biomass in pellet form also decreases the moisture content, increases the density and maintains a high heating value.</a:t>
            </a:r>
            <a:endParaRPr/>
          </a:p>
          <a:p>
            <a:pPr>
              <a:lnSpc>
                <a:spcPct val="100000"/>
              </a:lnSpc>
              <a:buFont typeface="Arial"/>
              <a:buChar char="•"/>
            </a:pPr>
            <a:r>
              <a:rPr lang="en-AU" sz="2400">
                <a:solidFill>
                  <a:srgbClr val="000000"/>
                </a:solidFill>
                <a:latin typeface="Calibri"/>
              </a:rPr>
              <a:t>Used in emergency humanitarian response eg. Haiti</a:t>
            </a:r>
            <a:endParaRPr/>
          </a:p>
          <a:p>
            <a:pPr>
              <a:lnSpc>
                <a:spcPct val="100000"/>
              </a:lnSpc>
              <a:buFont typeface="Arial"/>
              <a:buChar char="•"/>
            </a:pPr>
            <a:r>
              <a:rPr lang="en-AU" sz="2400">
                <a:solidFill>
                  <a:srgbClr val="000000"/>
                </a:solidFill>
                <a:latin typeface="Calibri"/>
              </a:rPr>
              <a:t>Sold alongside stoves eg. World Stove, Stovetec</a:t>
            </a:r>
            <a:endParaRPr/>
          </a:p>
          <a:p>
            <a:pPr>
              <a:lnSpc>
                <a:spcPct val="100000"/>
              </a:lnSpc>
              <a:buFont typeface="Arial"/>
              <a:buChar char="•"/>
            </a:pPr>
            <a:r>
              <a:rPr lang="en-AU" sz="2400">
                <a:solidFill>
                  <a:srgbClr val="000000"/>
                </a:solidFill>
                <a:latin typeface="Calibri"/>
              </a:rPr>
              <a:t>Locally, pellets available at Alstonville (produced at a mill in Woodburn)</a:t>
            </a:r>
            <a:endParaRPr/>
          </a:p>
          <a:p>
            <a:pPr>
              <a:lnSpc>
                <a:spcPct val="100000"/>
              </a:lnSpc>
            </a:pPr>
            <a:endParaRPr/>
          </a:p>
        </p:txBody>
      </p:sp>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Local interviews 1</a:t>
            </a:r>
            <a:endParaRPr/>
          </a:p>
        </p:txBody>
      </p:sp>
      <p:sp>
        <p:nvSpPr>
          <p:cNvPr id="164" name="CustomShape 2"/>
          <p:cNvSpPr/>
          <p:nvPr/>
        </p:nvSpPr>
        <p:spPr>
          <a:xfrm>
            <a:off x="457200" y="1600200"/>
            <a:ext cx="8228520" cy="4524840"/>
          </a:xfrm>
          <a:prstGeom prst="rect">
            <a:avLst/>
          </a:prstGeom>
        </p:spPr>
        <p:txBody>
          <a:bodyPr bIns="45000" lIns="90000" rIns="90000" tIns="45000"/>
          <a:p>
            <a:pPr>
              <a:lnSpc>
                <a:spcPct val="100000"/>
              </a:lnSpc>
            </a:pPr>
            <a:r>
              <a:rPr lang="en-AU" sz="2600">
                <a:solidFill>
                  <a:srgbClr val="000000"/>
                </a:solidFill>
                <a:latin typeface="Calibri"/>
              </a:rPr>
              <a:t>Main research questions were as follows:</a:t>
            </a:r>
            <a:endParaRPr/>
          </a:p>
          <a:p>
            <a:pPr>
              <a:lnSpc>
                <a:spcPct val="100000"/>
              </a:lnSpc>
              <a:buFont typeface="Arial"/>
              <a:buChar char="•"/>
            </a:pPr>
            <a:r>
              <a:rPr lang="en-AU" sz="2600">
                <a:solidFill>
                  <a:srgbClr val="000000"/>
                </a:solidFill>
                <a:latin typeface="Calibri"/>
              </a:rPr>
              <a:t>What qualities do you look for in a stove?</a:t>
            </a:r>
            <a:endParaRPr/>
          </a:p>
          <a:p>
            <a:pPr>
              <a:lnSpc>
                <a:spcPct val="100000"/>
              </a:lnSpc>
              <a:buFont typeface="Arial"/>
              <a:buChar char="•"/>
            </a:pPr>
            <a:r>
              <a:rPr lang="en-AU" sz="2600">
                <a:solidFill>
                  <a:srgbClr val="000000"/>
                </a:solidFill>
                <a:latin typeface="Calibri"/>
              </a:rPr>
              <a:t>What type of stove do you normally use for cooking?</a:t>
            </a:r>
            <a:endParaRPr/>
          </a:p>
          <a:p>
            <a:pPr>
              <a:lnSpc>
                <a:spcPct val="100000"/>
              </a:lnSpc>
              <a:buFont typeface="Arial"/>
              <a:buChar char="•"/>
            </a:pPr>
            <a:r>
              <a:rPr lang="en-AU" sz="2600">
                <a:solidFill>
                  <a:srgbClr val="000000"/>
                </a:solidFill>
                <a:latin typeface="Calibri"/>
              </a:rPr>
              <a:t>What other methods of cooking have you tried?</a:t>
            </a:r>
            <a:endParaRPr/>
          </a:p>
          <a:p>
            <a:pPr>
              <a:lnSpc>
                <a:spcPct val="100000"/>
              </a:lnSpc>
              <a:buFont typeface="Arial"/>
              <a:buChar char="•"/>
            </a:pPr>
            <a:r>
              <a:rPr lang="en-AU" sz="2600">
                <a:solidFill>
                  <a:srgbClr val="000000"/>
                </a:solidFill>
                <a:latin typeface="Calibri"/>
              </a:rPr>
              <a:t>What are your preferred methods of cooking?</a:t>
            </a:r>
            <a:endParaRPr/>
          </a:p>
          <a:p>
            <a:pPr>
              <a:lnSpc>
                <a:spcPct val="100000"/>
              </a:lnSpc>
              <a:buFont typeface="Arial"/>
              <a:buChar char="•"/>
            </a:pPr>
            <a:r>
              <a:rPr lang="en-AU" sz="2600">
                <a:solidFill>
                  <a:srgbClr val="000000"/>
                </a:solidFill>
                <a:latin typeface="Calibri"/>
              </a:rPr>
              <a:t>Have you heard of biomass stoves?</a:t>
            </a:r>
            <a:endParaRPr/>
          </a:p>
          <a:p>
            <a:pPr>
              <a:lnSpc>
                <a:spcPct val="100000"/>
              </a:lnSpc>
              <a:buFont typeface="Arial"/>
              <a:buChar char="•"/>
            </a:pPr>
            <a:r>
              <a:rPr lang="en-AU" sz="2600">
                <a:solidFill>
                  <a:srgbClr val="000000"/>
                </a:solidFill>
                <a:latin typeface="Calibri"/>
              </a:rPr>
              <a:t>Would you be interested in using one for a short trial of one month?</a:t>
            </a:r>
            <a:endParaRPr/>
          </a:p>
          <a:p>
            <a:pPr>
              <a:lnSpc>
                <a:spcPct val="100000"/>
              </a:lnSpc>
              <a:buFont typeface="Arial"/>
              <a:buChar char="•"/>
            </a:pPr>
            <a:r>
              <a:rPr lang="en-AU" sz="2600">
                <a:solidFill>
                  <a:srgbClr val="000000"/>
                </a:solidFill>
                <a:latin typeface="Calibri"/>
              </a:rPr>
              <a:t>  </a:t>
            </a:r>
            <a:r>
              <a:rPr lang="en-AU" sz="2600">
                <a:solidFill>
                  <a:srgbClr val="000000"/>
                </a:solidFill>
                <a:latin typeface="Calibri"/>
              </a:rPr>
              <a:t>Any other comments or thoughts about this research?</a:t>
            </a:r>
            <a:endParaRPr/>
          </a:p>
        </p:txBody>
      </p:sp>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Local interviews 2</a:t>
            </a:r>
            <a:endParaRPr/>
          </a:p>
        </p:txBody>
      </p:sp>
      <p:sp>
        <p:nvSpPr>
          <p:cNvPr id="166"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2200">
                <a:solidFill>
                  <a:srgbClr val="000000"/>
                </a:solidFill>
                <a:latin typeface="Calibri"/>
              </a:rPr>
              <a:t>Efficient and economical and ecological stoves were desired</a:t>
            </a:r>
            <a:endParaRPr/>
          </a:p>
          <a:p>
            <a:pPr>
              <a:lnSpc>
                <a:spcPct val="100000"/>
              </a:lnSpc>
              <a:buFont typeface="Arial"/>
              <a:buChar char="•"/>
            </a:pPr>
            <a:r>
              <a:rPr lang="en-AU" sz="2200">
                <a:solidFill>
                  <a:srgbClr val="000000"/>
                </a:solidFill>
                <a:latin typeface="Calibri"/>
              </a:rPr>
              <a:t>Gas or electric cooking appliances were most popular</a:t>
            </a:r>
            <a:endParaRPr/>
          </a:p>
          <a:p>
            <a:pPr>
              <a:lnSpc>
                <a:spcPct val="100000"/>
              </a:lnSpc>
              <a:buFont typeface="Arial"/>
              <a:buChar char="•"/>
            </a:pPr>
            <a:r>
              <a:rPr lang="en-AU" sz="2200">
                <a:solidFill>
                  <a:srgbClr val="000000"/>
                </a:solidFill>
                <a:latin typeface="Calibri"/>
              </a:rPr>
              <a:t>Baking or grilling were popular cooking types other than stove cooking</a:t>
            </a:r>
            <a:endParaRPr/>
          </a:p>
          <a:p>
            <a:pPr>
              <a:lnSpc>
                <a:spcPct val="100000"/>
              </a:lnSpc>
              <a:buFont typeface="Arial"/>
              <a:buChar char="•"/>
            </a:pPr>
            <a:r>
              <a:rPr lang="en-AU" sz="2200">
                <a:solidFill>
                  <a:srgbClr val="000000"/>
                </a:solidFill>
                <a:latin typeface="Calibri"/>
              </a:rPr>
              <a:t>Baking or grilling were most popular cooking methods</a:t>
            </a:r>
            <a:endParaRPr/>
          </a:p>
          <a:p>
            <a:pPr>
              <a:lnSpc>
                <a:spcPct val="100000"/>
              </a:lnSpc>
              <a:buFont typeface="Arial"/>
              <a:buChar char="•"/>
            </a:pPr>
            <a:r>
              <a:rPr lang="en-AU" sz="2200">
                <a:solidFill>
                  <a:srgbClr val="000000"/>
                </a:solidFill>
                <a:latin typeface="Calibri"/>
              </a:rPr>
              <a:t>Most candidates had not heard of biomass stoves</a:t>
            </a:r>
            <a:endParaRPr/>
          </a:p>
          <a:p>
            <a:pPr>
              <a:lnSpc>
                <a:spcPct val="100000"/>
              </a:lnSpc>
              <a:buFont typeface="Arial"/>
              <a:buChar char="•"/>
            </a:pPr>
            <a:r>
              <a:rPr lang="en-AU" sz="2200">
                <a:solidFill>
                  <a:srgbClr val="000000"/>
                </a:solidFill>
                <a:latin typeface="Calibri"/>
              </a:rPr>
              <a:t>Most candidates were interested in participating in a biomass stove trial</a:t>
            </a:r>
            <a:endParaRPr/>
          </a:p>
          <a:p>
            <a:pPr>
              <a:lnSpc>
                <a:spcPct val="100000"/>
              </a:lnSpc>
              <a:buFont typeface="Arial"/>
              <a:buChar char="•"/>
            </a:pPr>
            <a:r>
              <a:rPr lang="en-AU" sz="2200">
                <a:solidFill>
                  <a:srgbClr val="000000"/>
                </a:solidFill>
                <a:latin typeface="Calibri"/>
              </a:rPr>
              <a:t>Additional comments were varied including the desire to cook by adobe oven, willing to compromise on stove technology, desire to cook with dung and an opinion that the local community has a low usage of white goods and appliances suggesting that this area would be a good test bed for my stove</a:t>
            </a:r>
            <a:endParaRPr/>
          </a:p>
          <a:p>
            <a:pPr>
              <a:lnSpc>
                <a:spcPct val="100000"/>
              </a:lnSpc>
            </a:pPr>
            <a:endParaRPr/>
          </a:p>
        </p:txBody>
      </p:sp>
    </p:spTree>
  </p:cSld>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Community and Bioregional</a:t>
            </a:r>
            <a:endParaRPr/>
          </a:p>
        </p:txBody>
      </p:sp>
      <p:sp>
        <p:nvSpPr>
          <p:cNvPr id="168"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2600">
                <a:solidFill>
                  <a:srgbClr val="000000"/>
                </a:solidFill>
                <a:latin typeface="Calibri"/>
              </a:rPr>
              <a:t>Stoves can be manufactured on a community level which creates employment</a:t>
            </a:r>
            <a:endParaRPr/>
          </a:p>
          <a:p>
            <a:pPr>
              <a:lnSpc>
                <a:spcPct val="100000"/>
              </a:lnSpc>
              <a:buFont typeface="Arial"/>
              <a:buChar char="•"/>
            </a:pPr>
            <a:r>
              <a:rPr lang="en-AU" sz="2600">
                <a:solidFill>
                  <a:srgbClr val="000000"/>
                </a:solidFill>
                <a:latin typeface="Calibri"/>
              </a:rPr>
              <a:t>Biochar produced by stoves can be used for soil amendment and water conservation in local food production systems</a:t>
            </a:r>
            <a:endParaRPr/>
          </a:p>
          <a:p>
            <a:pPr>
              <a:lnSpc>
                <a:spcPct val="100000"/>
              </a:lnSpc>
              <a:buFont typeface="Arial"/>
              <a:buChar char="•"/>
            </a:pPr>
            <a:r>
              <a:rPr lang="en-AU" sz="2600">
                <a:solidFill>
                  <a:srgbClr val="000000"/>
                </a:solidFill>
                <a:latin typeface="Calibri"/>
              </a:rPr>
              <a:t>Appropriate microfinance structures have the potential to offer carbon credit exchange to local people creating biochar and using it in food production systems</a:t>
            </a:r>
            <a:endParaRPr/>
          </a:p>
          <a:p>
            <a:pPr>
              <a:lnSpc>
                <a:spcPct val="100000"/>
              </a:lnSpc>
              <a:buFont typeface="Arial"/>
              <a:buChar char="•"/>
            </a:pPr>
            <a:r>
              <a:rPr lang="en-AU" sz="2600">
                <a:solidFill>
                  <a:srgbClr val="000000"/>
                </a:solidFill>
                <a:latin typeface="Calibri"/>
              </a:rPr>
              <a:t>Potential for further research in this region due to high cultural, economic and bio- diversity</a:t>
            </a:r>
            <a:endParaRPr/>
          </a:p>
          <a:p>
            <a:pPr>
              <a:lnSpc>
                <a:spcPct val="100000"/>
              </a:lnSpc>
            </a:pPr>
            <a:endParaRPr/>
          </a:p>
        </p:txBody>
      </p:sp>
    </p:spTree>
  </p:cSld>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Glocal (Global/Local)</a:t>
            </a:r>
            <a:endParaRPr/>
          </a:p>
        </p:txBody>
      </p:sp>
      <p:sp>
        <p:nvSpPr>
          <p:cNvPr id="170"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International Biochar Initiative</a:t>
            </a:r>
            <a:endParaRPr/>
          </a:p>
          <a:p>
            <a:pPr>
              <a:lnSpc>
                <a:spcPct val="100000"/>
              </a:lnSpc>
              <a:buFont typeface="Arial"/>
              <a:buChar char="•"/>
            </a:pPr>
            <a:r>
              <a:rPr lang="en-AU" sz="3200">
                <a:solidFill>
                  <a:srgbClr val="000000"/>
                </a:solidFill>
                <a:latin typeface="Calibri"/>
              </a:rPr>
              <a:t>Bioenergy Lists</a:t>
            </a:r>
            <a:endParaRPr/>
          </a:p>
          <a:p>
            <a:pPr>
              <a:lnSpc>
                <a:spcPct val="100000"/>
              </a:lnSpc>
              <a:buFont typeface="Arial"/>
              <a:buChar char="•"/>
            </a:pPr>
            <a:r>
              <a:rPr lang="en-AU" sz="3200">
                <a:solidFill>
                  <a:srgbClr val="000000"/>
                </a:solidFill>
                <a:latin typeface="Calibri"/>
              </a:rPr>
              <a:t>Aprovecho Research Center</a:t>
            </a:r>
            <a:endParaRPr/>
          </a:p>
          <a:p>
            <a:pPr>
              <a:lnSpc>
                <a:spcPct val="100000"/>
              </a:lnSpc>
              <a:buFont typeface="Arial"/>
              <a:buChar char="•"/>
            </a:pPr>
            <a:r>
              <a:rPr lang="en-AU" sz="3200">
                <a:solidFill>
                  <a:srgbClr val="000000"/>
                </a:solidFill>
                <a:latin typeface="Calibri"/>
              </a:rPr>
              <a:t>Bodger’s Hovel</a:t>
            </a:r>
            <a:endParaRPr/>
          </a:p>
          <a:p>
            <a:pPr>
              <a:lnSpc>
                <a:spcPct val="100000"/>
              </a:lnSpc>
              <a:buFont typeface="Arial"/>
              <a:buChar char="•"/>
            </a:pPr>
            <a:r>
              <a:rPr lang="en-AU" sz="3200">
                <a:solidFill>
                  <a:srgbClr val="000000"/>
                </a:solidFill>
                <a:latin typeface="Calibri"/>
              </a:rPr>
              <a:t>Biomass Energy Foundation</a:t>
            </a:r>
            <a:endParaRPr/>
          </a:p>
          <a:p>
            <a:pPr>
              <a:lnSpc>
                <a:spcPct val="100000"/>
              </a:lnSpc>
              <a:buFont typeface="Arial"/>
              <a:buChar char="•"/>
            </a:pPr>
            <a:r>
              <a:rPr lang="en-AU" sz="3200">
                <a:solidFill>
                  <a:srgbClr val="000000"/>
                </a:solidFill>
                <a:latin typeface="Calibri"/>
              </a:rPr>
              <a:t>Global Partnership Plant Conservation</a:t>
            </a:r>
            <a:endParaRPr/>
          </a:p>
          <a:p>
            <a:pPr>
              <a:lnSpc>
                <a:spcPct val="100000"/>
              </a:lnSpc>
              <a:buFont typeface="Arial"/>
              <a:buChar char="•"/>
            </a:pPr>
            <a:r>
              <a:rPr lang="en-AU" sz="3200">
                <a:solidFill>
                  <a:srgbClr val="000000"/>
                </a:solidFill>
                <a:latin typeface="Calibri"/>
              </a:rPr>
              <a:t>Biochar.org</a:t>
            </a:r>
            <a:endParaRPr/>
          </a:p>
          <a:p>
            <a:pPr>
              <a:lnSpc>
                <a:spcPct val="100000"/>
              </a:lnSpc>
              <a:buFont typeface="Arial"/>
              <a:buChar char="•"/>
            </a:pPr>
            <a:r>
              <a:rPr lang="en-AU" sz="3200">
                <a:solidFill>
                  <a:srgbClr val="000000"/>
                </a:solidFill>
                <a:latin typeface="Calibri"/>
              </a:rPr>
              <a:t>EPRIDA</a:t>
            </a:r>
            <a:endParaRPr/>
          </a:p>
          <a:p>
            <a:pPr>
              <a:lnSpc>
                <a:spcPct val="100000"/>
              </a:lnSpc>
            </a:pPr>
            <a:endParaRPr/>
          </a:p>
          <a:p>
            <a:pPr>
              <a:lnSpc>
                <a:spcPct val="100000"/>
              </a:lnSpc>
            </a:pPr>
            <a:endParaRPr/>
          </a:p>
          <a:p>
            <a:pPr>
              <a:lnSpc>
                <a:spcPct val="100000"/>
              </a:lnSpc>
            </a:pPr>
            <a:endParaRPr/>
          </a:p>
        </p:txBody>
      </p:sp>
    </p:spTree>
  </p:cSld>
  <p:timing>
    <p:tnLst>
      <p:par>
        <p:cTn dur="indefinite" id="29" nodeType="tmRoot" restart="never">
          <p:childTnLst>
            <p:seq>
              <p:cTn id="30"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Stove overview</a:t>
            </a:r>
            <a:endParaRPr/>
          </a:p>
        </p:txBody>
      </p:sp>
      <p:sp>
        <p:nvSpPr>
          <p:cNvPr id="172"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3 main types</a:t>
            </a:r>
            <a:endParaRPr/>
          </a:p>
          <a:p>
            <a:pPr lvl="1">
              <a:lnSpc>
                <a:spcPct val="100000"/>
              </a:lnSpc>
              <a:buFont typeface="Arial"/>
              <a:buChar char="–"/>
            </a:pPr>
            <a:r>
              <a:rPr lang="en-AU" sz="2800">
                <a:solidFill>
                  <a:srgbClr val="000000"/>
                </a:solidFill>
                <a:latin typeface="Calibri"/>
              </a:rPr>
              <a:t>Top lit updraft </a:t>
            </a:r>
            <a:endParaRPr/>
          </a:p>
          <a:p>
            <a:pPr lvl="1">
              <a:lnSpc>
                <a:spcPct val="100000"/>
              </a:lnSpc>
              <a:buFont typeface="Arial"/>
              <a:buChar char="–"/>
            </a:pPr>
            <a:r>
              <a:rPr lang="en-AU" sz="2800">
                <a:solidFill>
                  <a:srgbClr val="000000"/>
                </a:solidFill>
                <a:latin typeface="Calibri"/>
              </a:rPr>
              <a:t>(TLUD)</a:t>
            </a:r>
            <a:endParaRPr/>
          </a:p>
          <a:p>
            <a:pPr>
              <a:lnSpc>
                <a:spcPct val="100000"/>
              </a:lnSpc>
            </a:pPr>
            <a:endParaRPr/>
          </a:p>
          <a:p>
            <a:pPr lvl="1">
              <a:lnSpc>
                <a:spcPct val="100000"/>
              </a:lnSpc>
              <a:buFont typeface="Arial"/>
              <a:buChar char="–"/>
            </a:pPr>
            <a:r>
              <a:rPr lang="en-AU" sz="2800">
                <a:solidFill>
                  <a:srgbClr val="000000"/>
                </a:solidFill>
                <a:latin typeface="Calibri"/>
              </a:rPr>
              <a:t>Carbon sequestration</a:t>
            </a:r>
            <a:endParaRPr/>
          </a:p>
          <a:p>
            <a:pPr>
              <a:lnSpc>
                <a:spcPct val="100000"/>
              </a:lnSpc>
            </a:pPr>
            <a:endParaRPr/>
          </a:p>
          <a:p>
            <a:pPr>
              <a:lnSpc>
                <a:spcPct val="100000"/>
              </a:lnSpc>
            </a:pPr>
            <a:endParaRPr/>
          </a:p>
          <a:p>
            <a:pPr lvl="1">
              <a:lnSpc>
                <a:spcPct val="100000"/>
              </a:lnSpc>
              <a:buFont typeface="Arial"/>
              <a:buChar char="–"/>
            </a:pPr>
            <a:r>
              <a:rPr lang="en-AU" sz="2800">
                <a:solidFill>
                  <a:srgbClr val="000000"/>
                </a:solidFill>
                <a:latin typeface="Calibri"/>
              </a:rPr>
              <a:t>Anila</a:t>
            </a:r>
            <a:endParaRPr/>
          </a:p>
        </p:txBody>
      </p:sp>
      <p:pic>
        <p:nvPicPr>
          <p:cNvPr descr="" id="173" name="Picture 2"/>
          <p:cNvPicPr/>
          <p:nvPr/>
        </p:nvPicPr>
        <p:blipFill>
          <a:blip r:embed="rId1"/>
          <a:stretch>
            <a:fillRect/>
          </a:stretch>
        </p:blipFill>
        <p:spPr>
          <a:xfrm>
            <a:off x="4495680" y="1317960"/>
            <a:ext cx="1327680" cy="2011320"/>
          </a:xfrm>
          <a:prstGeom prst="rect">
            <a:avLst/>
          </a:prstGeom>
        </p:spPr>
      </p:pic>
      <p:pic>
        <p:nvPicPr>
          <p:cNvPr descr="" id="174" name="Picture 3"/>
          <p:cNvPicPr/>
          <p:nvPr/>
        </p:nvPicPr>
        <p:blipFill>
          <a:blip r:embed="rId2"/>
          <a:stretch>
            <a:fillRect/>
          </a:stretch>
        </p:blipFill>
        <p:spPr>
          <a:xfrm>
            <a:off x="5334120" y="2743200"/>
            <a:ext cx="1541880" cy="2056320"/>
          </a:xfrm>
          <a:prstGeom prst="rect">
            <a:avLst/>
          </a:prstGeom>
        </p:spPr>
      </p:pic>
      <p:pic>
        <p:nvPicPr>
          <p:cNvPr descr="" id="175" name="Picture 4"/>
          <p:cNvPicPr/>
          <p:nvPr/>
        </p:nvPicPr>
        <p:blipFill>
          <a:blip r:embed="rId3"/>
          <a:stretch>
            <a:fillRect/>
          </a:stretch>
        </p:blipFill>
        <p:spPr>
          <a:xfrm>
            <a:off x="3327480" y="4419720"/>
            <a:ext cx="2335680" cy="1751400"/>
          </a:xfrm>
          <a:prstGeom prst="rect">
            <a:avLst/>
          </a:prstGeom>
        </p:spPr>
      </p:pic>
    </p:spTree>
  </p:cSld>
  <p:timing>
    <p:tnLst>
      <p:par>
        <p:cTn dur="indefinite" id="31" nodeType="tmRoot" restart="never">
          <p:childTnLst>
            <p:seq>
              <p:cTn id="32"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Stove design and building - principles</a:t>
            </a:r>
            <a:endParaRPr/>
          </a:p>
        </p:txBody>
      </p:sp>
      <p:sp>
        <p:nvSpPr>
          <p:cNvPr id="177"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Affordable</a:t>
            </a:r>
            <a:endParaRPr/>
          </a:p>
          <a:p>
            <a:pPr lvl="1">
              <a:lnSpc>
                <a:spcPct val="100000"/>
              </a:lnSpc>
              <a:buFont typeface="Arial"/>
              <a:buChar char="–"/>
            </a:pPr>
            <a:r>
              <a:rPr lang="en-AU" sz="1400">
                <a:solidFill>
                  <a:srgbClr val="000000"/>
                </a:solidFill>
                <a:latin typeface="Calibri"/>
              </a:rPr>
              <a:t> </a:t>
            </a:r>
            <a:r>
              <a:rPr lang="en-AU" sz="1400">
                <a:solidFill>
                  <a:srgbClr val="000000"/>
                </a:solidFill>
                <a:latin typeface="Calibri"/>
              </a:rPr>
              <a:t>['Help make people self-reliant', 'Bring food production back to the cities', PDM]</a:t>
            </a:r>
            <a:endParaRPr/>
          </a:p>
          <a:p>
            <a:pPr>
              <a:lnSpc>
                <a:spcPct val="100000"/>
              </a:lnSpc>
              <a:buFont typeface="Arial"/>
              <a:buChar char="•"/>
            </a:pPr>
            <a:r>
              <a:rPr lang="en-AU" sz="3200">
                <a:solidFill>
                  <a:srgbClr val="000000"/>
                </a:solidFill>
                <a:latin typeface="Calibri"/>
              </a:rPr>
              <a:t>Clean-burning eg.smokeless, no VOCs etc</a:t>
            </a:r>
            <a:endParaRPr/>
          </a:p>
          <a:p>
            <a:pPr lvl="1">
              <a:lnSpc>
                <a:spcPct val="100000"/>
              </a:lnSpc>
              <a:buFont typeface="Arial"/>
              <a:buChar char="–"/>
            </a:pPr>
            <a:r>
              <a:rPr lang="en-AU" sz="1400">
                <a:solidFill>
                  <a:srgbClr val="000000"/>
                </a:solidFill>
                <a:latin typeface="Calibri"/>
              </a:rPr>
              <a:t>['Produce no waste', PPP]</a:t>
            </a:r>
            <a:endParaRPr/>
          </a:p>
          <a:p>
            <a:pPr>
              <a:lnSpc>
                <a:spcPct val="100000"/>
              </a:lnSpc>
              <a:buFont typeface="Arial"/>
              <a:buChar char="•"/>
            </a:pPr>
            <a:r>
              <a:rPr lang="en-AU" sz="3200">
                <a:solidFill>
                  <a:srgbClr val="000000"/>
                </a:solidFill>
                <a:latin typeface="Calibri"/>
              </a:rPr>
              <a:t>Durable</a:t>
            </a:r>
            <a:endParaRPr/>
          </a:p>
          <a:p>
            <a:pPr lvl="1">
              <a:lnSpc>
                <a:spcPct val="100000"/>
              </a:lnSpc>
              <a:buFont typeface="Arial"/>
              <a:buChar char="–"/>
            </a:pPr>
            <a:r>
              <a:rPr lang="en-AU" sz="1500">
                <a:solidFill>
                  <a:srgbClr val="000000"/>
                </a:solidFill>
                <a:latin typeface="Calibri"/>
              </a:rPr>
              <a:t>['Apply self-regulation and accept feedback', PPP]</a:t>
            </a:r>
            <a:endParaRPr/>
          </a:p>
          <a:p>
            <a:pPr>
              <a:lnSpc>
                <a:spcPct val="100000"/>
              </a:lnSpc>
              <a:buFont typeface="Arial"/>
              <a:buChar char="•"/>
            </a:pPr>
            <a:r>
              <a:rPr lang="en-AU" sz="3200">
                <a:solidFill>
                  <a:srgbClr val="000000"/>
                </a:solidFill>
                <a:latin typeface="Calibri"/>
              </a:rPr>
              <a:t>Safe</a:t>
            </a:r>
            <a:endParaRPr/>
          </a:p>
          <a:p>
            <a:pPr lvl="1">
              <a:lnSpc>
                <a:spcPct val="100000"/>
              </a:lnSpc>
              <a:buFont typeface="Arial"/>
              <a:buChar char="–"/>
            </a:pPr>
            <a:r>
              <a:rPr lang="en-AU" sz="1500">
                <a:solidFill>
                  <a:srgbClr val="000000"/>
                </a:solidFill>
                <a:latin typeface="Calibri"/>
              </a:rPr>
              <a:t>[ 'People care', 'Help make people self-reliant', 'Bring food production back to the cities', PDM]</a:t>
            </a:r>
            <a:endParaRPr/>
          </a:p>
          <a:p>
            <a:pPr>
              <a:lnSpc>
                <a:spcPct val="100000"/>
              </a:lnSpc>
              <a:buFont typeface="Arial"/>
              <a:buChar char="•"/>
            </a:pPr>
            <a:r>
              <a:rPr lang="en-AU" sz="3200">
                <a:solidFill>
                  <a:srgbClr val="000000"/>
                </a:solidFill>
                <a:latin typeface="Calibri"/>
              </a:rPr>
              <a:t>Sustainable</a:t>
            </a:r>
            <a:endParaRPr/>
          </a:p>
          <a:p>
            <a:pPr>
              <a:lnSpc>
                <a:spcPct val="100000"/>
              </a:lnSpc>
              <a:buFont typeface="Arial"/>
              <a:buChar char="•"/>
            </a:pPr>
            <a:r>
              <a:rPr lang="en-AU" sz="3200">
                <a:solidFill>
                  <a:srgbClr val="000000"/>
                </a:solidFill>
                <a:latin typeface="Calibri"/>
              </a:rPr>
              <a:t>‘</a:t>
            </a:r>
            <a:r>
              <a:rPr lang="en-AU" sz="3200">
                <a:solidFill>
                  <a:srgbClr val="000000"/>
                </a:solidFill>
                <a:latin typeface="Calibri"/>
              </a:rPr>
              <a:t>carbon negative’</a:t>
            </a:r>
            <a:endParaRPr/>
          </a:p>
          <a:p>
            <a:pPr lvl="1">
              <a:lnSpc>
                <a:spcPct val="100000"/>
              </a:lnSpc>
              <a:buFont typeface="Arial"/>
              <a:buChar char="–"/>
            </a:pPr>
            <a:r>
              <a:rPr lang="en-AU" sz="1400">
                <a:solidFill>
                  <a:srgbClr val="000000"/>
                </a:solidFill>
                <a:latin typeface="Calibri"/>
              </a:rPr>
              <a:t>(biochar productive and 'clean-burning') ['Catch and store energy', 'Obtain a yield', 'Produce no waste', PPP]</a:t>
            </a:r>
            <a:endParaRPr/>
          </a:p>
          <a:p>
            <a:pPr>
              <a:lnSpc>
                <a:spcPct val="100000"/>
              </a:lnSpc>
            </a:pPr>
            <a:endParaRPr/>
          </a:p>
        </p:txBody>
      </p:sp>
    </p:spTree>
  </p:cSld>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Stove design  and building - Prototypes</a:t>
            </a:r>
            <a:endParaRPr/>
          </a:p>
        </p:txBody>
      </p:sp>
      <p:pic>
        <p:nvPicPr>
          <p:cNvPr descr="" id="179" name="Picture 2"/>
          <p:cNvPicPr/>
          <p:nvPr/>
        </p:nvPicPr>
        <p:blipFill>
          <a:blip r:embed="rId1"/>
          <a:stretch>
            <a:fillRect/>
          </a:stretch>
        </p:blipFill>
        <p:spPr>
          <a:xfrm>
            <a:off x="990720" y="1219320"/>
            <a:ext cx="7215480" cy="5409000"/>
          </a:xfrm>
          <a:prstGeom prst="rect">
            <a:avLst/>
          </a:prstGeom>
        </p:spPr>
      </p:pic>
    </p:spTree>
  </p:cSld>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Stove design  and building- Final</a:t>
            </a:r>
            <a:endParaRPr/>
          </a:p>
        </p:txBody>
      </p:sp>
      <p:sp>
        <p:nvSpPr>
          <p:cNvPr id="181"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Permastove</a:t>
            </a:r>
            <a:endParaRPr/>
          </a:p>
          <a:p>
            <a:pPr>
              <a:lnSpc>
                <a:spcPct val="100000"/>
              </a:lnSpc>
            </a:pPr>
            <a:endParaRPr/>
          </a:p>
        </p:txBody>
      </p:sp>
      <p:pic>
        <p:nvPicPr>
          <p:cNvPr descr="" id="182" name="Picture 2"/>
          <p:cNvPicPr/>
          <p:nvPr/>
        </p:nvPicPr>
        <p:blipFill>
          <a:blip r:embed="rId1"/>
          <a:stretch>
            <a:fillRect/>
          </a:stretch>
        </p:blipFill>
        <p:spPr>
          <a:xfrm>
            <a:off x="1905120" y="2286000"/>
            <a:ext cx="5790240" cy="4342320"/>
          </a:xfrm>
          <a:prstGeom prst="rect">
            <a:avLst/>
          </a:prstGeom>
        </p:spPr>
      </p:pic>
    </p:spTree>
  </p:cSld>
  <p:timing>
    <p:tnLst>
      <p:par>
        <p:cTn dur="indefinite" id="37" nodeType="tmRoot" restart="never">
          <p:childTnLst>
            <p:seq>
              <p:cTn id="38"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4a452a"/>
                </a:solidFill>
                <a:latin typeface="Calibri"/>
              </a:rPr>
              <a:t>Introduction</a:t>
            </a:r>
            <a:endParaRPr/>
          </a:p>
        </p:txBody>
      </p:sp>
      <p:sp>
        <p:nvSpPr>
          <p:cNvPr id="144" name="CustomShape 2"/>
          <p:cNvSpPr/>
          <p:nvPr/>
        </p:nvSpPr>
        <p:spPr>
          <a:xfrm>
            <a:off x="457200" y="1295280"/>
            <a:ext cx="8228520" cy="4951800"/>
          </a:xfrm>
          <a:prstGeom prst="rect">
            <a:avLst/>
          </a:prstGeom>
        </p:spPr>
        <p:txBody>
          <a:bodyPr bIns="45000" lIns="90000" rIns="90000" tIns="45000"/>
          <a:p>
            <a:pPr>
              <a:lnSpc>
                <a:spcPct val="100000"/>
              </a:lnSpc>
            </a:pPr>
            <a:r>
              <a:rPr b="1" lang="en-AU" sz="2000" u="sng">
                <a:solidFill>
                  <a:srgbClr val="000000"/>
                </a:solidFill>
                <a:latin typeface="Calibri"/>
              </a:rPr>
              <a:t>VISION STATEMENT</a:t>
            </a:r>
            <a:endParaRPr/>
          </a:p>
          <a:p>
            <a:pPr>
              <a:lnSpc>
                <a:spcPct val="100000"/>
              </a:lnSpc>
            </a:pPr>
            <a:r>
              <a:rPr lang="en-AU" sz="2000">
                <a:solidFill>
                  <a:srgbClr val="000000"/>
                </a:solidFill>
                <a:latin typeface="Calibri"/>
              </a:rPr>
              <a:t> </a:t>
            </a:r>
            <a:endParaRPr/>
          </a:p>
          <a:p>
            <a:pPr>
              <a:lnSpc>
                <a:spcPct val="100000"/>
              </a:lnSpc>
              <a:buFont typeface="Arial"/>
              <a:buChar char="•"/>
            </a:pPr>
            <a:r>
              <a:rPr lang="en-AU" sz="2000">
                <a:solidFill>
                  <a:srgbClr val="000000"/>
                </a:solidFill>
                <a:latin typeface="Calibri"/>
              </a:rPr>
              <a:t>To design an affordable, clean-burning, durable, safe and sustainable 'carbon negative' stove technology for the over-developed and under-developed worlds.</a:t>
            </a:r>
            <a:endParaRPr/>
          </a:p>
          <a:p>
            <a:pPr>
              <a:lnSpc>
                <a:spcPct val="100000"/>
              </a:lnSpc>
            </a:pPr>
            <a:r>
              <a:rPr lang="en-AU" sz="2000">
                <a:solidFill>
                  <a:srgbClr val="000000"/>
                </a:solidFill>
                <a:latin typeface="Calibri"/>
              </a:rPr>
              <a:t> </a:t>
            </a:r>
            <a:endParaRPr/>
          </a:p>
          <a:p>
            <a:pPr>
              <a:lnSpc>
                <a:spcPct val="100000"/>
              </a:lnSpc>
            </a:pPr>
            <a:r>
              <a:rPr b="1" lang="en-AU" sz="2000" u="sng">
                <a:solidFill>
                  <a:srgbClr val="000000"/>
                </a:solidFill>
                <a:latin typeface="Calibri"/>
              </a:rPr>
              <a:t>WHY?</a:t>
            </a:r>
            <a:endParaRPr/>
          </a:p>
          <a:p>
            <a:pPr>
              <a:lnSpc>
                <a:spcPct val="100000"/>
              </a:lnSpc>
              <a:buFont typeface="Arial"/>
              <a:buChar char="•"/>
            </a:pPr>
            <a:r>
              <a:rPr lang="en-AU" sz="2000">
                <a:solidFill>
                  <a:srgbClr val="000000"/>
                </a:solidFill>
                <a:latin typeface="Calibri"/>
              </a:rPr>
              <a:t>Increasing need for improving the affordability, efficiency, durability, safety and sustainability of cookstoves </a:t>
            </a:r>
            <a:endParaRPr/>
          </a:p>
          <a:p>
            <a:pPr>
              <a:lnSpc>
                <a:spcPct val="100000"/>
              </a:lnSpc>
              <a:buFont typeface="Arial"/>
              <a:buChar char="•"/>
            </a:pPr>
            <a:r>
              <a:rPr lang="en-AU" sz="2000">
                <a:solidFill>
                  <a:srgbClr val="000000"/>
                </a:solidFill>
                <a:latin typeface="Calibri"/>
              </a:rPr>
              <a:t>Interrelated environmental stresses connected to the design and usage requirements of stoves that affect human and environmental health and sustainability. </a:t>
            </a:r>
            <a:endParaRPr/>
          </a:p>
          <a:p>
            <a:pPr>
              <a:lnSpc>
                <a:spcPct val="100000"/>
              </a:lnSpc>
              <a:buFont typeface="Arial"/>
              <a:buChar char="•"/>
            </a:pPr>
            <a:r>
              <a:rPr lang="en-AU" sz="2000">
                <a:solidFill>
                  <a:srgbClr val="000000"/>
                </a:solidFill>
                <a:latin typeface="Calibri"/>
              </a:rPr>
              <a:t>Stresses include climate change, biodiversity conservation, human respiratory health and e-waste - just to name a handful.</a:t>
            </a:r>
            <a:endParaRPr/>
          </a:p>
          <a:p>
            <a:pPr>
              <a:lnSpc>
                <a:spcPct val="100000"/>
              </a:lnSpc>
              <a:buFont typeface="Arial"/>
              <a:buChar char="•"/>
            </a:pPr>
            <a:r>
              <a:rPr lang="en-AU" sz="2000">
                <a:solidFill>
                  <a:srgbClr val="000000"/>
                </a:solidFill>
                <a:latin typeface="Calibri"/>
              </a:rPr>
              <a:t>Purpose of study is to design a cutting edge stove that addresses these stresses </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Permastove – the lab</a:t>
            </a:r>
            <a:endParaRPr/>
          </a:p>
        </p:txBody>
      </p:sp>
      <p:pic>
        <p:nvPicPr>
          <p:cNvPr descr="" id="184" name="Content Placeholder 3"/>
          <p:cNvPicPr/>
          <p:nvPr/>
        </p:nvPicPr>
        <p:blipFill>
          <a:blip r:embed="rId1"/>
          <a:stretch>
            <a:fillRect/>
          </a:stretch>
        </p:blipFill>
        <p:spPr>
          <a:xfrm>
            <a:off x="990720" y="1219320"/>
            <a:ext cx="7283520" cy="5462280"/>
          </a:xfrm>
          <a:prstGeom prst="rect">
            <a:avLst/>
          </a:prstGeom>
        </p:spPr>
      </p:pic>
    </p:spTree>
  </p:cSld>
  <p:timing>
    <p:tnLst>
      <p:par>
        <p:cTn dur="indefinite" id="39" nodeType="tmRoot" restart="never">
          <p:childTnLst>
            <p:seq>
              <p:cTn id="40"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Permastove – ready to burn</a:t>
            </a:r>
            <a:endParaRPr/>
          </a:p>
        </p:txBody>
      </p:sp>
      <p:pic>
        <p:nvPicPr>
          <p:cNvPr descr="" id="186" name="Content Placeholder 3"/>
          <p:cNvPicPr/>
          <p:nvPr/>
        </p:nvPicPr>
        <p:blipFill>
          <a:blip r:embed="rId1"/>
          <a:stretch>
            <a:fillRect/>
          </a:stretch>
        </p:blipFill>
        <p:spPr>
          <a:xfrm>
            <a:off x="380880" y="2133720"/>
            <a:ext cx="3393360" cy="4524840"/>
          </a:xfrm>
          <a:prstGeom prst="rect">
            <a:avLst/>
          </a:prstGeom>
        </p:spPr>
      </p:pic>
      <p:pic>
        <p:nvPicPr>
          <p:cNvPr descr="" id="187" name="Picture 6"/>
          <p:cNvPicPr/>
          <p:nvPr/>
        </p:nvPicPr>
        <p:blipFill>
          <a:blip r:embed="rId2"/>
          <a:stretch>
            <a:fillRect/>
          </a:stretch>
        </p:blipFill>
        <p:spPr>
          <a:xfrm>
            <a:off x="5620320" y="4191120"/>
            <a:ext cx="3250080" cy="2437200"/>
          </a:xfrm>
          <a:prstGeom prst="rect">
            <a:avLst/>
          </a:prstGeom>
        </p:spPr>
      </p:pic>
      <p:pic>
        <p:nvPicPr>
          <p:cNvPr descr="" id="188" name="Picture 4"/>
          <p:cNvPicPr/>
          <p:nvPr/>
        </p:nvPicPr>
        <p:blipFill>
          <a:blip r:embed="rId3"/>
          <a:stretch>
            <a:fillRect/>
          </a:stretch>
        </p:blipFill>
        <p:spPr>
          <a:xfrm>
            <a:off x="2819520" y="1295280"/>
            <a:ext cx="4062960" cy="3036600"/>
          </a:xfrm>
          <a:prstGeom prst="rect">
            <a:avLst/>
          </a:prstGeom>
        </p:spPr>
      </p:pic>
    </p:spTree>
  </p:cSld>
  <p:timing>
    <p:tnLst>
      <p:par>
        <p:cTn dur="indefinite" id="41" nodeType="tmRoot" restart="never">
          <p:childTnLst>
            <p:seq>
              <p:cTn id="42"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Permastove – biochar products</a:t>
            </a:r>
            <a:endParaRPr/>
          </a:p>
        </p:txBody>
      </p:sp>
      <p:pic>
        <p:nvPicPr>
          <p:cNvPr descr="" id="190" name="Content Placeholder 3"/>
          <p:cNvPicPr/>
          <p:nvPr/>
        </p:nvPicPr>
        <p:blipFill>
          <a:blip r:embed="rId1"/>
          <a:stretch>
            <a:fillRect/>
          </a:stretch>
        </p:blipFill>
        <p:spPr>
          <a:xfrm>
            <a:off x="5156280" y="3796920"/>
            <a:ext cx="3798360" cy="2848320"/>
          </a:xfrm>
          <a:prstGeom prst="rect">
            <a:avLst/>
          </a:prstGeom>
        </p:spPr>
      </p:pic>
      <p:pic>
        <p:nvPicPr>
          <p:cNvPr descr="" id="191" name="Picture 5"/>
          <p:cNvPicPr/>
          <p:nvPr/>
        </p:nvPicPr>
        <p:blipFill>
          <a:blip r:embed="rId2"/>
          <a:stretch>
            <a:fillRect/>
          </a:stretch>
        </p:blipFill>
        <p:spPr>
          <a:xfrm>
            <a:off x="152280" y="4049280"/>
            <a:ext cx="3351600" cy="2513520"/>
          </a:xfrm>
          <a:prstGeom prst="rect">
            <a:avLst/>
          </a:prstGeom>
        </p:spPr>
      </p:pic>
      <p:pic>
        <p:nvPicPr>
          <p:cNvPr descr="" id="192" name="Picture 4"/>
          <p:cNvPicPr/>
          <p:nvPr/>
        </p:nvPicPr>
        <p:blipFill>
          <a:blip r:embed="rId3"/>
          <a:stretch>
            <a:fillRect/>
          </a:stretch>
        </p:blipFill>
        <p:spPr>
          <a:xfrm>
            <a:off x="2362320" y="1279800"/>
            <a:ext cx="4342320" cy="3256560"/>
          </a:xfrm>
          <a:prstGeom prst="rect">
            <a:avLst/>
          </a:prstGeom>
        </p:spPr>
      </p:pic>
    </p:spTree>
  </p:cSld>
  <p:timing>
    <p:tnLst>
      <p:par>
        <p:cTn dur="indefinite" id="43" nodeType="tmRoot" restart="never">
          <p:childTnLst>
            <p:seq>
              <p:cTn id="44"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What’s the next step?</a:t>
            </a:r>
            <a:endParaRPr/>
          </a:p>
        </p:txBody>
      </p:sp>
      <p:sp>
        <p:nvSpPr>
          <p:cNvPr id="194"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Go to stove camp</a:t>
            </a:r>
            <a:endParaRPr/>
          </a:p>
          <a:p>
            <a:pPr lvl="1">
              <a:lnSpc>
                <a:spcPct val="100000"/>
              </a:lnSpc>
              <a:buFont typeface="Arial"/>
              <a:buChar char="–"/>
            </a:pPr>
            <a:r>
              <a:rPr lang="en-AU" sz="2800">
                <a:solidFill>
                  <a:srgbClr val="000000"/>
                </a:solidFill>
                <a:latin typeface="Calibri"/>
              </a:rPr>
              <a:t>Aprovecho Research Centre, U.S.A.</a:t>
            </a:r>
            <a:endParaRPr/>
          </a:p>
          <a:p>
            <a:pPr lvl="1">
              <a:lnSpc>
                <a:spcPct val="100000"/>
              </a:lnSpc>
              <a:buFont typeface="Arial"/>
              <a:buChar char="–"/>
            </a:pPr>
            <a:r>
              <a:rPr lang="en-AU" sz="2800">
                <a:solidFill>
                  <a:srgbClr val="000000"/>
                </a:solidFill>
                <a:latin typeface="Calibri"/>
              </a:rPr>
              <a:t>Modify and test the design</a:t>
            </a:r>
            <a:endParaRPr/>
          </a:p>
          <a:p>
            <a:pPr>
              <a:lnSpc>
                <a:spcPct val="100000"/>
              </a:lnSpc>
              <a:buFont typeface="Arial"/>
              <a:buChar char="•"/>
            </a:pPr>
            <a:r>
              <a:rPr lang="en-AU" sz="3200">
                <a:solidFill>
                  <a:srgbClr val="000000"/>
                </a:solidFill>
                <a:latin typeface="Calibri"/>
              </a:rPr>
              <a:t>Obtain funding for further research</a:t>
            </a:r>
            <a:endParaRPr/>
          </a:p>
          <a:p>
            <a:pPr>
              <a:lnSpc>
                <a:spcPct val="100000"/>
              </a:lnSpc>
              <a:buFont typeface="Arial"/>
              <a:buChar char="•"/>
            </a:pPr>
            <a:r>
              <a:rPr lang="en-AU" sz="3200">
                <a:solidFill>
                  <a:srgbClr val="000000"/>
                </a:solidFill>
                <a:latin typeface="Calibri"/>
              </a:rPr>
              <a:t>Conduct research trial at community and bioregional scales</a:t>
            </a:r>
            <a:endParaRPr/>
          </a:p>
          <a:p>
            <a:pPr>
              <a:lnSpc>
                <a:spcPct val="100000"/>
              </a:lnSpc>
              <a:buFont typeface="Arial"/>
              <a:buChar char="•"/>
            </a:pPr>
            <a:r>
              <a:rPr lang="en-AU" sz="3200">
                <a:solidFill>
                  <a:srgbClr val="000000"/>
                </a:solidFill>
                <a:latin typeface="Calibri"/>
              </a:rPr>
              <a:t>Contact relevant international development organisations and entities for participation in a stove program</a:t>
            </a:r>
            <a:endParaRPr/>
          </a:p>
        </p:txBody>
      </p:sp>
    </p:spTree>
  </p:cSld>
  <p:timing>
    <p:tnLst>
      <p:par>
        <p:cTn dur="indefinite" id="45" nodeType="tmRoot" restart="never">
          <p:childTnLst>
            <p:seq>
              <p:cTn id="46"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What’s the next step?</a:t>
            </a:r>
            <a:endParaRPr/>
          </a:p>
        </p:txBody>
      </p:sp>
      <p:sp>
        <p:nvSpPr>
          <p:cNvPr id="196"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Go to stove camp</a:t>
            </a:r>
            <a:endParaRPr/>
          </a:p>
          <a:p>
            <a:pPr lvl="1">
              <a:lnSpc>
                <a:spcPct val="100000"/>
              </a:lnSpc>
              <a:buFont typeface="Arial"/>
              <a:buChar char="–"/>
            </a:pPr>
            <a:r>
              <a:rPr lang="en-AU" sz="2800">
                <a:solidFill>
                  <a:srgbClr val="000000"/>
                </a:solidFill>
                <a:latin typeface="Calibri"/>
              </a:rPr>
              <a:t>Aprovecho Research Centre, U.S.A.</a:t>
            </a:r>
            <a:endParaRPr/>
          </a:p>
          <a:p>
            <a:pPr lvl="1">
              <a:lnSpc>
                <a:spcPct val="100000"/>
              </a:lnSpc>
              <a:buFont typeface="Arial"/>
              <a:buChar char="–"/>
            </a:pPr>
            <a:r>
              <a:rPr lang="en-AU" sz="2800">
                <a:solidFill>
                  <a:srgbClr val="000000"/>
                </a:solidFill>
                <a:latin typeface="Calibri"/>
              </a:rPr>
              <a:t>Modify and test the design</a:t>
            </a:r>
            <a:endParaRPr/>
          </a:p>
          <a:p>
            <a:pPr>
              <a:lnSpc>
                <a:spcPct val="100000"/>
              </a:lnSpc>
              <a:buFont typeface="Arial"/>
              <a:buChar char="•"/>
            </a:pPr>
            <a:r>
              <a:rPr lang="en-AU" sz="3200">
                <a:solidFill>
                  <a:srgbClr val="000000"/>
                </a:solidFill>
                <a:latin typeface="Calibri"/>
              </a:rPr>
              <a:t>Obtain funding for further research</a:t>
            </a:r>
            <a:endParaRPr/>
          </a:p>
          <a:p>
            <a:pPr>
              <a:lnSpc>
                <a:spcPct val="100000"/>
              </a:lnSpc>
              <a:buFont typeface="Arial"/>
              <a:buChar char="•"/>
            </a:pPr>
            <a:r>
              <a:rPr lang="en-AU" sz="3200">
                <a:solidFill>
                  <a:srgbClr val="000000"/>
                </a:solidFill>
                <a:latin typeface="Calibri"/>
              </a:rPr>
              <a:t>Conduct research trial at community and bioregional scales</a:t>
            </a:r>
            <a:endParaRPr/>
          </a:p>
          <a:p>
            <a:pPr>
              <a:lnSpc>
                <a:spcPct val="100000"/>
              </a:lnSpc>
              <a:buFont typeface="Arial"/>
              <a:buChar char="•"/>
            </a:pPr>
            <a:r>
              <a:rPr lang="en-AU" sz="3200">
                <a:solidFill>
                  <a:srgbClr val="000000"/>
                </a:solidFill>
                <a:latin typeface="Calibri"/>
              </a:rPr>
              <a:t>Contact relevant international development organisations and entities for participation in a stove program</a:t>
            </a:r>
            <a:endParaRPr/>
          </a:p>
        </p:txBody>
      </p:sp>
    </p:spTree>
  </p:cSld>
  <p:timing>
    <p:tnLst>
      <p:par>
        <p:cTn dur="indefinite" id="47" nodeType="tmRoot" restart="never">
          <p:childTnLst>
            <p:seq>
              <p:cTn id="48"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Conclusions</a:t>
            </a:r>
            <a:endParaRPr/>
          </a:p>
        </p:txBody>
      </p:sp>
      <p:sp>
        <p:nvSpPr>
          <p:cNvPr id="198"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Research is stimulating and rewarding</a:t>
            </a:r>
            <a:endParaRPr/>
          </a:p>
          <a:p>
            <a:pPr>
              <a:lnSpc>
                <a:spcPct val="100000"/>
              </a:lnSpc>
              <a:buFont typeface="Arial"/>
              <a:buChar char="•"/>
            </a:pPr>
            <a:r>
              <a:rPr lang="en-AU" sz="3200">
                <a:solidFill>
                  <a:srgbClr val="000000"/>
                </a:solidFill>
                <a:latin typeface="Calibri"/>
              </a:rPr>
              <a:t>Field testing reveals design strengths and weaknesses</a:t>
            </a:r>
            <a:endParaRPr/>
          </a:p>
          <a:p>
            <a:pPr>
              <a:lnSpc>
                <a:spcPct val="100000"/>
              </a:lnSpc>
              <a:buFont typeface="Arial"/>
              <a:buChar char="•"/>
            </a:pPr>
            <a:r>
              <a:rPr lang="en-AU" sz="3200">
                <a:solidFill>
                  <a:srgbClr val="000000"/>
                </a:solidFill>
                <a:latin typeface="Calibri"/>
              </a:rPr>
              <a:t>Huge potential for more research in this area at local, bioregional and global scale</a:t>
            </a:r>
            <a:endParaRPr/>
          </a:p>
          <a:p>
            <a:pPr lvl="1">
              <a:lnSpc>
                <a:spcPct val="100000"/>
              </a:lnSpc>
              <a:buFont typeface="Arial"/>
              <a:buChar char="–"/>
            </a:pPr>
            <a:r>
              <a:rPr lang="en-AU" sz="2800">
                <a:solidFill>
                  <a:srgbClr val="000000"/>
                </a:solidFill>
                <a:latin typeface="Calibri"/>
              </a:rPr>
              <a:t>Stove comparisons</a:t>
            </a:r>
            <a:endParaRPr/>
          </a:p>
          <a:p>
            <a:pPr lvl="1">
              <a:lnSpc>
                <a:spcPct val="100000"/>
              </a:lnSpc>
              <a:buFont typeface="Arial"/>
              <a:buChar char="–"/>
            </a:pPr>
            <a:r>
              <a:rPr lang="en-AU" sz="2800">
                <a:solidFill>
                  <a:srgbClr val="000000"/>
                </a:solidFill>
                <a:latin typeface="Calibri"/>
              </a:rPr>
              <a:t>Fuel comparisons</a:t>
            </a:r>
            <a:endParaRPr/>
          </a:p>
          <a:p>
            <a:pPr lvl="1">
              <a:lnSpc>
                <a:spcPct val="100000"/>
              </a:lnSpc>
              <a:buFont typeface="Arial"/>
              <a:buChar char="–"/>
            </a:pPr>
            <a:r>
              <a:rPr lang="en-AU" sz="2800">
                <a:solidFill>
                  <a:srgbClr val="000000"/>
                </a:solidFill>
                <a:latin typeface="Calibri"/>
              </a:rPr>
              <a:t>Feedstock comparisons</a:t>
            </a:r>
            <a:endParaRPr/>
          </a:p>
          <a:p>
            <a:pPr lvl="1">
              <a:lnSpc>
                <a:spcPct val="100000"/>
              </a:lnSpc>
              <a:buFont typeface="Arial"/>
              <a:buChar char="–"/>
            </a:pPr>
            <a:r>
              <a:rPr lang="en-AU" sz="2800">
                <a:solidFill>
                  <a:srgbClr val="000000"/>
                </a:solidFill>
                <a:latin typeface="Calibri"/>
              </a:rPr>
              <a:t>Biochar system integration</a:t>
            </a:r>
            <a:endParaRPr/>
          </a:p>
        </p:txBody>
      </p:sp>
    </p:spTree>
  </p:cSld>
  <p:timing>
    <p:tnLst>
      <p:par>
        <p:cTn dur="indefinite" id="49" nodeType="tmRoot" restart="never">
          <p:childTnLst>
            <p:seq>
              <p:cTn id="50"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Main stakeholders</a:t>
            </a:r>
            <a:endParaRPr/>
          </a:p>
        </p:txBody>
      </p:sp>
      <p:sp>
        <p:nvSpPr>
          <p:cNvPr id="146"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2400">
                <a:solidFill>
                  <a:srgbClr val="000000"/>
                </a:solidFill>
                <a:latin typeface="Calibri"/>
              </a:rPr>
              <a:t>Mullubimby Community Garden (biochar pod, kitchen pod)</a:t>
            </a:r>
            <a:endParaRPr/>
          </a:p>
          <a:p>
            <a:pPr>
              <a:lnSpc>
                <a:spcPct val="100000"/>
              </a:lnSpc>
              <a:buFont typeface="Arial"/>
              <a:buChar char="•"/>
            </a:pPr>
            <a:r>
              <a:rPr lang="en-AU" sz="2400">
                <a:solidFill>
                  <a:srgbClr val="000000"/>
                </a:solidFill>
                <a:latin typeface="Calibri"/>
              </a:rPr>
              <a:t>Project 540</a:t>
            </a:r>
            <a:endParaRPr/>
          </a:p>
          <a:p>
            <a:pPr>
              <a:lnSpc>
                <a:spcPct val="100000"/>
              </a:lnSpc>
              <a:buFont typeface="Arial"/>
              <a:buChar char="•"/>
            </a:pPr>
            <a:r>
              <a:rPr lang="en-AU" sz="2400">
                <a:solidFill>
                  <a:srgbClr val="000000"/>
                </a:solidFill>
                <a:latin typeface="Calibri"/>
              </a:rPr>
              <a:t>Stovers/The stoving community</a:t>
            </a:r>
            <a:endParaRPr/>
          </a:p>
          <a:p>
            <a:pPr>
              <a:lnSpc>
                <a:spcPct val="100000"/>
              </a:lnSpc>
              <a:buFont typeface="Arial"/>
              <a:buChar char="•"/>
            </a:pPr>
            <a:r>
              <a:rPr lang="en-AU" sz="2400">
                <a:solidFill>
                  <a:srgbClr val="000000"/>
                </a:solidFill>
                <a:latin typeface="Calibri"/>
              </a:rPr>
              <a:t>Neighbours</a:t>
            </a:r>
            <a:endParaRPr/>
          </a:p>
          <a:p>
            <a:pPr>
              <a:lnSpc>
                <a:spcPct val="100000"/>
              </a:lnSpc>
              <a:buFont typeface="Arial"/>
              <a:buChar char="•"/>
            </a:pPr>
            <a:r>
              <a:rPr lang="en-AU" sz="2400">
                <a:solidFill>
                  <a:srgbClr val="000000"/>
                </a:solidFill>
                <a:latin typeface="Calibri"/>
              </a:rPr>
              <a:t>Misc permies</a:t>
            </a:r>
            <a:endParaRPr/>
          </a:p>
          <a:p>
            <a:pPr>
              <a:lnSpc>
                <a:spcPct val="100000"/>
              </a:lnSpc>
              <a:buFont typeface="Arial"/>
              <a:buChar char="•"/>
            </a:pPr>
            <a:r>
              <a:rPr lang="en-AU" sz="2400">
                <a:solidFill>
                  <a:srgbClr val="000000"/>
                </a:solidFill>
                <a:latin typeface="Calibri"/>
              </a:rPr>
              <a:t>Byron Shire Council</a:t>
            </a:r>
            <a:endParaRPr/>
          </a:p>
          <a:p>
            <a:pPr>
              <a:lnSpc>
                <a:spcPct val="100000"/>
              </a:lnSpc>
              <a:buFont typeface="Arial"/>
              <a:buChar char="•"/>
            </a:pPr>
            <a:r>
              <a:rPr lang="en-AU" sz="2400">
                <a:solidFill>
                  <a:srgbClr val="000000"/>
                </a:solidFill>
                <a:latin typeface="Calibri"/>
              </a:rPr>
              <a:t>Green movement</a:t>
            </a:r>
            <a:endParaRPr/>
          </a:p>
          <a:p>
            <a:pPr>
              <a:lnSpc>
                <a:spcPct val="100000"/>
              </a:lnSpc>
              <a:buFont typeface="Arial"/>
              <a:buChar char="•"/>
            </a:pPr>
            <a:r>
              <a:rPr lang="en-AU" sz="2400">
                <a:solidFill>
                  <a:srgbClr val="000000"/>
                </a:solidFill>
                <a:latin typeface="Calibri"/>
              </a:rPr>
              <a:t>Entrepeneurs</a:t>
            </a:r>
            <a:endParaRPr/>
          </a:p>
          <a:p>
            <a:pPr>
              <a:lnSpc>
                <a:spcPct val="100000"/>
              </a:lnSpc>
              <a:buFont typeface="Arial"/>
              <a:buChar char="•"/>
            </a:pPr>
            <a:r>
              <a:rPr lang="en-AU" sz="2400">
                <a:solidFill>
                  <a:srgbClr val="000000"/>
                </a:solidFill>
                <a:latin typeface="Calibri"/>
              </a:rPr>
              <a:t>Farmers</a:t>
            </a:r>
            <a:endParaRPr/>
          </a:p>
          <a:p>
            <a:pPr>
              <a:lnSpc>
                <a:spcPct val="100000"/>
              </a:lnSpc>
              <a:buFont typeface="Arial"/>
              <a:buChar char="•"/>
            </a:pPr>
            <a:r>
              <a:rPr lang="en-AU" sz="2400">
                <a:solidFill>
                  <a:srgbClr val="000000"/>
                </a:solidFill>
                <a:latin typeface="Calibri"/>
              </a:rPr>
              <a:t>Researchers eg. CSIRO Wollongbar</a:t>
            </a:r>
            <a:endParaRPr/>
          </a:p>
          <a:p>
            <a:pPr>
              <a:lnSpc>
                <a:spcPct val="100000"/>
              </a:lnSpc>
              <a:buFont typeface="Arial"/>
              <a:buChar char="•"/>
            </a:pPr>
            <a:r>
              <a:rPr lang="en-AU" sz="2400">
                <a:solidFill>
                  <a:srgbClr val="000000"/>
                </a:solidFill>
                <a:latin typeface="Calibri"/>
              </a:rPr>
              <a:t>Politicians</a:t>
            </a:r>
            <a:endParaRPr/>
          </a:p>
          <a:p>
            <a:pPr>
              <a:lnSpc>
                <a:spcPct val="100000"/>
              </a:lnSpc>
              <a:buFont typeface="Arial"/>
              <a:buChar char="•"/>
            </a:pPr>
            <a:r>
              <a:rPr lang="en-AU" sz="2400">
                <a:solidFill>
                  <a:srgbClr val="000000"/>
                </a:solidFill>
                <a:latin typeface="Calibri"/>
              </a:rPr>
              <a:t>Forestry workers</a:t>
            </a:r>
            <a:endParaRPr/>
          </a:p>
          <a:p>
            <a:pPr>
              <a:lnSpc>
                <a:spcPct val="100000"/>
              </a:lnSpc>
              <a:buFont typeface="Arial"/>
              <a:buChar char="•"/>
            </a:pPr>
            <a:r>
              <a:rPr lang="en-AU" sz="2400">
                <a:solidFill>
                  <a:srgbClr val="000000"/>
                </a:solidFill>
                <a:latin typeface="Calibri"/>
              </a:rPr>
              <a:t>Woodburn mill</a:t>
            </a:r>
            <a:r>
              <a:rPr b="1" lang="en-AU" sz="2400">
                <a:solidFill>
                  <a:srgbClr val="000000"/>
                </a:solidFill>
                <a:latin typeface="Calibri"/>
              </a:rPr>
              <a:t> </a:t>
            </a:r>
            <a:r>
              <a:rPr lang="en-AU" sz="2400">
                <a:solidFill>
                  <a:srgbClr val="000000"/>
                </a:solidFill>
                <a:latin typeface="Calibri"/>
              </a:rPr>
              <a:t>(biomass pelletisation)</a:t>
            </a:r>
            <a:endParaRPr/>
          </a:p>
          <a:p>
            <a:pPr>
              <a:lnSpc>
                <a:spcPct val="100000"/>
              </a:lnSpc>
            </a:pP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Research overview</a:t>
            </a:r>
            <a:endParaRPr/>
          </a:p>
        </p:txBody>
      </p:sp>
      <p:sp>
        <p:nvSpPr>
          <p:cNvPr id="148"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3200">
                <a:solidFill>
                  <a:srgbClr val="000000"/>
                </a:solidFill>
                <a:latin typeface="Calibri"/>
              </a:rPr>
              <a:t>Biochar overview</a:t>
            </a:r>
            <a:endParaRPr/>
          </a:p>
          <a:p>
            <a:pPr>
              <a:lnSpc>
                <a:spcPct val="100000"/>
              </a:lnSpc>
              <a:buFont typeface="Arial"/>
              <a:buChar char="•"/>
            </a:pPr>
            <a:r>
              <a:rPr lang="en-AU" sz="3200">
                <a:solidFill>
                  <a:srgbClr val="000000"/>
                </a:solidFill>
                <a:latin typeface="Calibri"/>
              </a:rPr>
              <a:t>Biomass production</a:t>
            </a:r>
            <a:endParaRPr/>
          </a:p>
          <a:p>
            <a:pPr>
              <a:lnSpc>
                <a:spcPct val="100000"/>
              </a:lnSpc>
              <a:buFont typeface="Arial"/>
              <a:buChar char="•"/>
            </a:pPr>
            <a:r>
              <a:rPr lang="en-AU" sz="3200">
                <a:solidFill>
                  <a:srgbClr val="000000"/>
                </a:solidFill>
                <a:latin typeface="Calibri"/>
              </a:rPr>
              <a:t>Biomass harvesting</a:t>
            </a:r>
            <a:endParaRPr/>
          </a:p>
          <a:p>
            <a:pPr>
              <a:lnSpc>
                <a:spcPct val="100000"/>
              </a:lnSpc>
              <a:buFont typeface="Arial"/>
              <a:buChar char="•"/>
            </a:pPr>
            <a:r>
              <a:rPr lang="en-AU" sz="3200">
                <a:solidFill>
                  <a:srgbClr val="000000"/>
                </a:solidFill>
                <a:latin typeface="Calibri"/>
              </a:rPr>
              <a:t>Biomass pelletisation</a:t>
            </a:r>
            <a:endParaRPr/>
          </a:p>
          <a:p>
            <a:pPr>
              <a:lnSpc>
                <a:spcPct val="100000"/>
              </a:lnSpc>
              <a:buFont typeface="Arial"/>
              <a:buChar char="•"/>
            </a:pPr>
            <a:r>
              <a:rPr lang="en-AU" sz="3200">
                <a:solidFill>
                  <a:srgbClr val="000000"/>
                </a:solidFill>
                <a:latin typeface="Calibri"/>
              </a:rPr>
              <a:t>Local interviews</a:t>
            </a:r>
            <a:endParaRPr/>
          </a:p>
          <a:p>
            <a:pPr>
              <a:lnSpc>
                <a:spcPct val="100000"/>
              </a:lnSpc>
              <a:buFont typeface="Arial"/>
              <a:buChar char="•"/>
            </a:pPr>
            <a:r>
              <a:rPr lang="en-AU" sz="3200">
                <a:solidFill>
                  <a:srgbClr val="000000"/>
                </a:solidFill>
                <a:latin typeface="Calibri"/>
              </a:rPr>
              <a:t>Community and bioregional</a:t>
            </a:r>
            <a:endParaRPr/>
          </a:p>
          <a:p>
            <a:pPr>
              <a:lnSpc>
                <a:spcPct val="100000"/>
              </a:lnSpc>
              <a:buFont typeface="Arial"/>
              <a:buChar char="•"/>
            </a:pPr>
            <a:r>
              <a:rPr lang="en-AU" sz="3200">
                <a:solidFill>
                  <a:srgbClr val="000000"/>
                </a:solidFill>
                <a:latin typeface="Calibri"/>
              </a:rPr>
              <a:t>Glocal (Global/Local)</a:t>
            </a:r>
            <a:endParaRPr/>
          </a:p>
          <a:p>
            <a:pPr>
              <a:lnSpc>
                <a:spcPct val="100000"/>
              </a:lnSpc>
              <a:buFont typeface="Arial"/>
              <a:buChar char="•"/>
            </a:pPr>
            <a:r>
              <a:rPr lang="en-AU" sz="3200">
                <a:solidFill>
                  <a:srgbClr val="000000"/>
                </a:solidFill>
                <a:latin typeface="Calibri"/>
              </a:rPr>
              <a:t>Stove design and building</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Biochar overview</a:t>
            </a:r>
            <a:endParaRPr/>
          </a:p>
        </p:txBody>
      </p:sp>
      <p:sp>
        <p:nvSpPr>
          <p:cNvPr id="150"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AU" sz="2200">
                <a:solidFill>
                  <a:srgbClr val="000000"/>
                </a:solidFill>
                <a:latin typeface="Calibri"/>
              </a:rPr>
              <a:t>Biochar is "the carbon-rich product obtained when biomass, such as wood, manure or leaves, is heated in a closed container with little or no available air"  (Lehmann, J. &amp; Joseph, S. (Eds.), 'Biochar for Environmental Management: Science and Technology', U.K., Earthscan, 2009, p.1).</a:t>
            </a:r>
            <a:endParaRPr/>
          </a:p>
          <a:p>
            <a:pPr>
              <a:lnSpc>
                <a:spcPct val="100000"/>
              </a:lnSpc>
              <a:buFont typeface="Arial"/>
              <a:buChar char="•"/>
            </a:pPr>
            <a:r>
              <a:rPr lang="en-AU" sz="2200">
                <a:solidFill>
                  <a:srgbClr val="000000"/>
                </a:solidFill>
                <a:latin typeface="Calibri"/>
              </a:rPr>
              <a:t>Biochar is a 2,000 year-old practice that converts agricultural waste into a soil enhancer that can hold carbon, boost food security and discourage deforestation. The process creates a fine-grained, highly porous charcoal that helps soils retain nutrients and water (International Biochar Initiative)</a:t>
            </a:r>
            <a:endParaRPr/>
          </a:p>
          <a:p>
            <a:pPr>
              <a:lnSpc>
                <a:spcPct val="100000"/>
              </a:lnSpc>
              <a:buFont typeface="Arial"/>
              <a:buChar char="•"/>
            </a:pPr>
            <a:r>
              <a:rPr lang="en-AU" sz="2200">
                <a:solidFill>
                  <a:srgbClr val="000000"/>
                </a:solidFill>
                <a:latin typeface="Calibri"/>
              </a:rPr>
              <a:t>Main reason for biochar technology (Lehmann &amp; Joseph,p.5), is to mitigate climate change, produce energy, improve soil and manage waste.</a:t>
            </a:r>
            <a:endParaRPr/>
          </a:p>
          <a:p>
            <a:pPr>
              <a:lnSpc>
                <a:spcPct val="100000"/>
              </a:lnSpc>
            </a:pPr>
            <a:endParaRPr/>
          </a:p>
        </p:txBody>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Biomass overview 1</a:t>
            </a:r>
            <a:endParaRPr/>
          </a:p>
        </p:txBody>
      </p:sp>
      <p:sp>
        <p:nvSpPr>
          <p:cNvPr id="152" name="CustomShape 2"/>
          <p:cNvSpPr/>
          <p:nvPr/>
        </p:nvSpPr>
        <p:spPr>
          <a:xfrm>
            <a:off x="1295280" y="1443960"/>
            <a:ext cx="7085520" cy="6306840"/>
          </a:xfrm>
          <a:prstGeom prst="rect">
            <a:avLst/>
          </a:prstGeom>
        </p:spPr>
        <p:txBody>
          <a:bodyPr bIns="45000" lIns="90000" rIns="90000" tIns="45000"/>
          <a:p>
            <a:pPr>
              <a:lnSpc>
                <a:spcPct val="100000"/>
              </a:lnSpc>
              <a:buFont typeface="Arial"/>
              <a:buChar char="•"/>
            </a:pPr>
            <a:r>
              <a:rPr lang="en-AU" sz="2200">
                <a:solidFill>
                  <a:srgbClr val="000000"/>
                </a:solidFill>
                <a:latin typeface="Calibri"/>
              </a:rPr>
              <a:t>Biomass is organic matter, which includes forest and mill residues, agricultural crops and wastes, wood and wood wastes, animal wastes, livestock operation residues, aquatic plants, and municipal and industrial wastes. </a:t>
            </a:r>
            <a:endParaRPr/>
          </a:p>
          <a:p>
            <a:pPr>
              <a:lnSpc>
                <a:spcPct val="100000"/>
              </a:lnSpc>
              <a:buFont typeface="Arial"/>
              <a:buChar char="•"/>
            </a:pPr>
            <a:r>
              <a:rPr lang="en-AU" sz="2200">
                <a:solidFill>
                  <a:srgbClr val="000000"/>
                </a:solidFill>
                <a:latin typeface="Calibri"/>
              </a:rPr>
              <a:t>The biomass industry is receiving increasing attention from the public as scientists, policy makers, and growers search for clean, renewable energy alternatives. </a:t>
            </a:r>
            <a:endParaRPr/>
          </a:p>
          <a:p>
            <a:pPr>
              <a:lnSpc>
                <a:spcPct val="100000"/>
              </a:lnSpc>
              <a:buFont typeface="Arial"/>
              <a:buChar char="•"/>
            </a:pPr>
            <a:r>
              <a:rPr lang="en-AU" sz="2200">
                <a:solidFill>
                  <a:srgbClr val="000000"/>
                </a:solidFill>
                <a:latin typeface="Calibri"/>
              </a:rPr>
              <a:t>Compared with other renewable resources, biomass is very flexible; it can be used as a fuel for direct combustion, gasified, used in combined heat and power technologies, or biochemical conversions.</a:t>
            </a:r>
            <a:endParaRPr/>
          </a:p>
        </p:txBody>
      </p:sp>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Biomass overview 2</a:t>
            </a:r>
            <a:endParaRPr/>
          </a:p>
        </p:txBody>
      </p:sp>
      <p:sp>
        <p:nvSpPr>
          <p:cNvPr id="154" name="CustomShape 2"/>
          <p:cNvSpPr/>
          <p:nvPr/>
        </p:nvSpPr>
        <p:spPr>
          <a:xfrm>
            <a:off x="2057400" y="1295280"/>
            <a:ext cx="4799520" cy="5301720"/>
          </a:xfrm>
          <a:prstGeom prst="rect">
            <a:avLst/>
          </a:prstGeom>
        </p:spPr>
        <p:txBody>
          <a:bodyPr bIns="45000" lIns="90000" rIns="90000" tIns="45000"/>
          <a:p>
            <a:pPr>
              <a:lnSpc>
                <a:spcPct val="100000"/>
              </a:lnSpc>
            </a:pPr>
            <a:r>
              <a:rPr b="1" lang="en-AU">
                <a:solidFill>
                  <a:srgbClr val="000000"/>
                </a:solidFill>
                <a:latin typeface="Calibri"/>
              </a:rPr>
              <a:t>Human Impacts</a:t>
            </a:r>
            <a:endParaRPr/>
          </a:p>
          <a:p>
            <a:pPr>
              <a:lnSpc>
                <a:spcPct val="100000"/>
              </a:lnSpc>
            </a:pPr>
            <a:r>
              <a:rPr lang="en-AU">
                <a:solidFill>
                  <a:srgbClr val="000000"/>
                </a:solidFill>
                <a:latin typeface="Calibri"/>
              </a:rPr>
              <a:t>• </a:t>
            </a:r>
            <a:r>
              <a:rPr lang="en-AU">
                <a:solidFill>
                  <a:srgbClr val="000000"/>
                </a:solidFill>
                <a:latin typeface="Calibri"/>
              </a:rPr>
              <a:t>1.6 million people die from wood smoke related diseases each year. </a:t>
            </a:r>
            <a:endParaRPr/>
          </a:p>
          <a:p>
            <a:pPr>
              <a:lnSpc>
                <a:spcPct val="100000"/>
              </a:lnSpc>
            </a:pPr>
            <a:r>
              <a:rPr lang="en-AU">
                <a:solidFill>
                  <a:srgbClr val="000000"/>
                </a:solidFill>
                <a:latin typeface="Calibri"/>
              </a:rPr>
              <a:t>• </a:t>
            </a:r>
            <a:r>
              <a:rPr lang="en-AU">
                <a:solidFill>
                  <a:srgbClr val="000000"/>
                </a:solidFill>
                <a:latin typeface="Calibri"/>
              </a:rPr>
              <a:t>Smoke from wood fire is one of the WHO’s top 10 threats to human health.</a:t>
            </a:r>
            <a:endParaRPr/>
          </a:p>
          <a:p>
            <a:pPr>
              <a:lnSpc>
                <a:spcPct val="100000"/>
              </a:lnSpc>
            </a:pPr>
            <a:r>
              <a:rPr lang="en-AU">
                <a:solidFill>
                  <a:srgbClr val="000000"/>
                </a:solidFill>
                <a:latin typeface="Calibri"/>
              </a:rPr>
              <a:t>• </a:t>
            </a:r>
            <a:r>
              <a:rPr lang="en-AU">
                <a:solidFill>
                  <a:srgbClr val="000000"/>
                </a:solidFill>
                <a:latin typeface="Calibri"/>
              </a:rPr>
              <a:t>Depleted wood resource causes political instability.</a:t>
            </a:r>
            <a:endParaRPr/>
          </a:p>
          <a:p>
            <a:pPr>
              <a:lnSpc>
                <a:spcPct val="100000"/>
              </a:lnSpc>
            </a:pPr>
            <a:r>
              <a:rPr lang="en-AU">
                <a:solidFill>
                  <a:srgbClr val="000000"/>
                </a:solidFill>
                <a:latin typeface="Calibri"/>
              </a:rPr>
              <a:t> </a:t>
            </a:r>
            <a:endParaRPr/>
          </a:p>
          <a:p>
            <a:pPr>
              <a:lnSpc>
                <a:spcPct val="100000"/>
              </a:lnSpc>
            </a:pPr>
            <a:r>
              <a:rPr b="1" lang="en-AU">
                <a:solidFill>
                  <a:srgbClr val="000000"/>
                </a:solidFill>
                <a:latin typeface="Calibri"/>
              </a:rPr>
              <a:t>Environmental Impacts</a:t>
            </a:r>
            <a:endParaRPr/>
          </a:p>
          <a:p>
            <a:pPr>
              <a:lnSpc>
                <a:spcPct val="100000"/>
              </a:lnSpc>
            </a:pPr>
            <a:r>
              <a:rPr lang="en-AU">
                <a:solidFill>
                  <a:srgbClr val="000000"/>
                </a:solidFill>
                <a:latin typeface="Calibri"/>
              </a:rPr>
              <a:t>• </a:t>
            </a:r>
            <a:r>
              <a:rPr lang="en-AU">
                <a:solidFill>
                  <a:srgbClr val="000000"/>
                </a:solidFill>
                <a:latin typeface="Calibri"/>
              </a:rPr>
              <a:t>14% of global warming attributable to black carbon. </a:t>
            </a:r>
            <a:endParaRPr/>
          </a:p>
          <a:p>
            <a:pPr>
              <a:lnSpc>
                <a:spcPct val="100000"/>
              </a:lnSpc>
            </a:pPr>
            <a:r>
              <a:rPr lang="en-AU">
                <a:solidFill>
                  <a:srgbClr val="000000"/>
                </a:solidFill>
                <a:latin typeface="Calibri"/>
              </a:rPr>
              <a:t>• </a:t>
            </a:r>
            <a:r>
              <a:rPr lang="en-AU">
                <a:solidFill>
                  <a:srgbClr val="000000"/>
                </a:solidFill>
                <a:latin typeface="Calibri"/>
              </a:rPr>
              <a:t>Deforestation from wood collection.</a:t>
            </a:r>
            <a:endParaRPr/>
          </a:p>
          <a:p>
            <a:pPr>
              <a:lnSpc>
                <a:spcPct val="100000"/>
              </a:lnSpc>
            </a:pPr>
            <a:r>
              <a:rPr lang="en-AU">
                <a:solidFill>
                  <a:srgbClr val="000000"/>
                </a:solidFill>
                <a:latin typeface="Calibri"/>
              </a:rPr>
              <a:t>• </a:t>
            </a:r>
            <a:r>
              <a:rPr lang="en-AU">
                <a:solidFill>
                  <a:srgbClr val="000000"/>
                </a:solidFill>
                <a:latin typeface="Calibri"/>
              </a:rPr>
              <a:t>Increased atmospheric CO2.</a:t>
            </a:r>
            <a:endParaRPr/>
          </a:p>
          <a:p>
            <a:pPr>
              <a:lnSpc>
                <a:spcPct val="100000"/>
              </a:lnSpc>
            </a:pPr>
            <a:r>
              <a:rPr lang="en-AU">
                <a:solidFill>
                  <a:srgbClr val="000000"/>
                </a:solidFill>
                <a:latin typeface="Calibri"/>
              </a:rPr>
              <a:t> </a:t>
            </a:r>
            <a:endParaRPr/>
          </a:p>
          <a:p>
            <a:pPr>
              <a:lnSpc>
                <a:spcPct val="100000"/>
              </a:lnSpc>
            </a:pPr>
            <a:r>
              <a:rPr b="1" lang="en-AU">
                <a:solidFill>
                  <a:srgbClr val="000000"/>
                </a:solidFill>
                <a:latin typeface="Calibri"/>
              </a:rPr>
              <a:t>Wood Consumption</a:t>
            </a:r>
            <a:endParaRPr/>
          </a:p>
          <a:p>
            <a:pPr>
              <a:lnSpc>
                <a:spcPct val="100000"/>
              </a:lnSpc>
            </a:pPr>
            <a:r>
              <a:rPr lang="en-AU">
                <a:solidFill>
                  <a:srgbClr val="000000"/>
                </a:solidFill>
                <a:latin typeface="Calibri"/>
              </a:rPr>
              <a:t>• </a:t>
            </a:r>
            <a:r>
              <a:rPr lang="en-AU">
                <a:solidFill>
                  <a:srgbClr val="000000"/>
                </a:solidFill>
                <a:latin typeface="Calibri"/>
              </a:rPr>
              <a:t>Half of all wood harvested in the world is used for fuel.</a:t>
            </a:r>
            <a:endParaRPr/>
          </a:p>
          <a:p>
            <a:pPr>
              <a:lnSpc>
                <a:spcPct val="100000"/>
              </a:lnSpc>
            </a:pPr>
            <a:r>
              <a:rPr lang="en-AU">
                <a:solidFill>
                  <a:srgbClr val="000000"/>
                </a:solidFill>
                <a:latin typeface="Calibri"/>
              </a:rPr>
              <a:t>• </a:t>
            </a:r>
            <a:r>
              <a:rPr lang="en-AU">
                <a:solidFill>
                  <a:srgbClr val="000000"/>
                </a:solidFill>
                <a:latin typeface="Calibri"/>
              </a:rPr>
              <a:t>75% of wood harvested in developing countries is burned for fuel.</a:t>
            </a:r>
            <a:endParaRPr/>
          </a:p>
        </p:txBody>
      </p:sp>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Cooking with biomass usage</a:t>
            </a:r>
            <a:endParaRPr/>
          </a:p>
        </p:txBody>
      </p:sp>
      <p:pic>
        <p:nvPicPr>
          <p:cNvPr descr="" id="156" name="Picture 2"/>
          <p:cNvPicPr/>
          <p:nvPr/>
        </p:nvPicPr>
        <p:blipFill>
          <a:blip r:embed="rId1"/>
          <a:stretch>
            <a:fillRect/>
          </a:stretch>
        </p:blipFill>
        <p:spPr>
          <a:xfrm>
            <a:off x="762120" y="1219320"/>
            <a:ext cx="7695000" cy="5485320"/>
          </a:xfrm>
          <a:prstGeom prst="rect">
            <a:avLst/>
          </a:prstGeom>
        </p:spPr>
      </p:pic>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AU" sz="4400">
                <a:solidFill>
                  <a:srgbClr val="000000"/>
                </a:solidFill>
                <a:latin typeface="Calibri"/>
              </a:rPr>
              <a:t>Biomass production</a:t>
            </a:r>
            <a:endParaRPr/>
          </a:p>
        </p:txBody>
      </p:sp>
      <p:sp>
        <p:nvSpPr>
          <p:cNvPr id="158" name="CustomShape 2"/>
          <p:cNvSpPr/>
          <p:nvPr/>
        </p:nvSpPr>
        <p:spPr>
          <a:xfrm>
            <a:off x="457200" y="1600200"/>
            <a:ext cx="8228520" cy="4524840"/>
          </a:xfrm>
          <a:prstGeom prst="rect">
            <a:avLst/>
          </a:prstGeom>
        </p:spPr>
        <p:txBody>
          <a:bodyPr bIns="45000" lIns="90000" rIns="90000" tIns="45000"/>
          <a:p>
            <a:pPr>
              <a:lnSpc>
                <a:spcPct val="100000"/>
              </a:lnSpc>
            </a:pPr>
            <a:r>
              <a:rPr lang="en-AU" sz="3200">
                <a:solidFill>
                  <a:srgbClr val="000000"/>
                </a:solidFill>
                <a:latin typeface="Calibri"/>
              </a:rPr>
              <a:t>In this bioregion the following have potential:</a:t>
            </a:r>
            <a:endParaRPr/>
          </a:p>
          <a:p>
            <a:pPr lvl="1">
              <a:lnSpc>
                <a:spcPct val="100000"/>
              </a:lnSpc>
              <a:buFont typeface="Arial"/>
              <a:buChar char="–"/>
            </a:pPr>
            <a:r>
              <a:rPr lang="en-AU" sz="2800">
                <a:solidFill>
                  <a:srgbClr val="000000"/>
                </a:solidFill>
                <a:latin typeface="Calibri"/>
              </a:rPr>
              <a:t>Bamboo</a:t>
            </a:r>
            <a:endParaRPr/>
          </a:p>
          <a:p>
            <a:pPr lvl="1">
              <a:lnSpc>
                <a:spcPct val="100000"/>
              </a:lnSpc>
              <a:buFont typeface="Arial"/>
              <a:buChar char="–"/>
            </a:pPr>
            <a:r>
              <a:rPr lang="en-AU" sz="2800">
                <a:solidFill>
                  <a:srgbClr val="000000"/>
                </a:solidFill>
                <a:latin typeface="Calibri"/>
              </a:rPr>
              <a:t>Camphor laurel</a:t>
            </a:r>
            <a:endParaRPr/>
          </a:p>
          <a:p>
            <a:pPr lvl="1">
              <a:lnSpc>
                <a:spcPct val="100000"/>
              </a:lnSpc>
              <a:buFont typeface="Arial"/>
              <a:buChar char="–"/>
            </a:pPr>
            <a:r>
              <a:rPr lang="en-AU" sz="2800">
                <a:solidFill>
                  <a:srgbClr val="000000"/>
                </a:solidFill>
                <a:latin typeface="Calibri"/>
              </a:rPr>
              <a:t>Lantana</a:t>
            </a:r>
            <a:endParaRPr/>
          </a:p>
          <a:p>
            <a:pPr lvl="1">
              <a:lnSpc>
                <a:spcPct val="100000"/>
              </a:lnSpc>
              <a:buFont typeface="Arial"/>
              <a:buChar char="–"/>
            </a:pPr>
            <a:r>
              <a:rPr lang="en-AU" sz="2800">
                <a:solidFill>
                  <a:srgbClr val="000000"/>
                </a:solidFill>
                <a:latin typeface="Calibri"/>
              </a:rPr>
              <a:t>Macadamia shells</a:t>
            </a:r>
            <a:endParaRPr/>
          </a:p>
          <a:p>
            <a:pPr lvl="1">
              <a:lnSpc>
                <a:spcPct val="100000"/>
              </a:lnSpc>
              <a:buFont typeface="Arial"/>
              <a:buChar char="–"/>
            </a:pPr>
            <a:r>
              <a:rPr lang="en-AU" sz="2400">
                <a:solidFill>
                  <a:srgbClr val="000000"/>
                </a:solidFill>
                <a:latin typeface="Calibri"/>
              </a:rPr>
              <a:t>Plantations, farms, roadside, nurseries, bush regen</a:t>
            </a:r>
            <a:endParaRPr/>
          </a:p>
          <a:p>
            <a:pPr lvl="1">
              <a:lnSpc>
                <a:spcPct val="100000"/>
              </a:lnSpc>
              <a:buFont typeface="Arial"/>
              <a:buChar char="–"/>
            </a:pPr>
            <a:r>
              <a:rPr lang="en-AU" sz="2800">
                <a:solidFill>
                  <a:srgbClr val="000000"/>
                </a:solidFill>
                <a:latin typeface="Calibri"/>
              </a:rPr>
              <a:t>Sustainably managed plantation timber waste</a:t>
            </a:r>
            <a:endParaRPr/>
          </a:p>
          <a:p>
            <a:pPr lvl="1">
              <a:lnSpc>
                <a:spcPct val="100000"/>
              </a:lnSpc>
              <a:buFont typeface="Arial"/>
              <a:buChar char="–"/>
            </a:pPr>
            <a:r>
              <a:rPr lang="en-AU" sz="2800">
                <a:solidFill>
                  <a:srgbClr val="000000"/>
                </a:solidFill>
                <a:latin typeface="Calibri"/>
              </a:rPr>
              <a:t>Agricultural waste</a:t>
            </a:r>
            <a:endParaRPr/>
          </a:p>
          <a:p>
            <a:pPr>
              <a:lnSpc>
                <a:spcPct val="100000"/>
              </a:lnSpc>
            </a:pPr>
            <a:endParaRPr/>
          </a:p>
        </p:txBody>
      </p:sp>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